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8095" y="426465"/>
            <a:ext cx="6807809" cy="1123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1827" y="1722500"/>
            <a:ext cx="8345170" cy="39795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docs.edu.gov.ru/document/0e6ad380fc69dd72b6065672830540ac/" TargetMode="Externa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ds310mr@mail.ru" TargetMode="External"/><Relationship Id="rId3" Type="http://schemas.openxmlformats.org/officeDocument/2006/relationships/hyperlink" Target="https://ds300mr.ru./" TargetMode="Externa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6012" y="338074"/>
            <a:ext cx="7430134" cy="514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384300" marR="5080" indent="-1372235">
              <a:lnSpc>
                <a:spcPct val="100000"/>
              </a:lnSpc>
              <a:spcBef>
                <a:spcPts val="105"/>
              </a:spcBef>
            </a:pPr>
            <a:r>
              <a:rPr dirty="0" sz="1600" spc="-5" b="1">
                <a:solidFill>
                  <a:srgbClr val="001F5F"/>
                </a:solidFill>
                <a:latin typeface="Times New Roman"/>
                <a:cs typeface="Times New Roman"/>
              </a:rPr>
              <a:t>Государственное</a:t>
            </a:r>
            <a:r>
              <a:rPr dirty="0" sz="1600" spc="175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Times New Roman"/>
                <a:cs typeface="Times New Roman"/>
              </a:rPr>
              <a:t>бюджетное</a:t>
            </a:r>
            <a:r>
              <a:rPr dirty="0" sz="1600" spc="204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Times New Roman"/>
                <a:cs typeface="Times New Roman"/>
              </a:rPr>
              <a:t>дошкольное</a:t>
            </a:r>
            <a:r>
              <a:rPr dirty="0" sz="1600" spc="170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Times New Roman"/>
                <a:cs typeface="Times New Roman"/>
              </a:rPr>
              <a:t>образовательное</a:t>
            </a:r>
            <a:r>
              <a:rPr dirty="0" sz="1600" spc="185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Times New Roman"/>
                <a:cs typeface="Times New Roman"/>
              </a:rPr>
              <a:t>учреждение</a:t>
            </a:r>
            <a:r>
              <a:rPr dirty="0" sz="1600" spc="180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001F5F"/>
                </a:solidFill>
                <a:latin typeface="Times New Roman"/>
                <a:cs typeface="Times New Roman"/>
              </a:rPr>
              <a:t>детский </a:t>
            </a:r>
            <a:r>
              <a:rPr dirty="0" sz="1600" spc="-385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 spc="5" b="1">
                <a:solidFill>
                  <a:srgbClr val="001F5F"/>
                </a:solidFill>
                <a:latin typeface="Times New Roman"/>
                <a:cs typeface="Times New Roman"/>
              </a:rPr>
              <a:t>са</a:t>
            </a:r>
            <a:r>
              <a:rPr dirty="0" sz="1600" b="1">
                <a:solidFill>
                  <a:srgbClr val="001F5F"/>
                </a:solidFill>
                <a:latin typeface="Times New Roman"/>
                <a:cs typeface="Times New Roman"/>
              </a:rPr>
              <a:t>д</a:t>
            </a:r>
            <a:r>
              <a:rPr dirty="0" sz="1600" spc="-60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 spc="5" b="1">
                <a:solidFill>
                  <a:srgbClr val="001F5F"/>
                </a:solidFill>
                <a:latin typeface="Times New Roman"/>
                <a:cs typeface="Times New Roman"/>
              </a:rPr>
              <a:t>№</a:t>
            </a:r>
            <a:r>
              <a:rPr dirty="0" sz="1600" spc="-100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 spc="5" b="1">
                <a:solidFill>
                  <a:srgbClr val="001F5F"/>
                </a:solidFill>
                <a:latin typeface="Times New Roman"/>
                <a:cs typeface="Times New Roman"/>
              </a:rPr>
              <a:t>3</a:t>
            </a:r>
            <a:r>
              <a:rPr dirty="0" sz="1600" spc="-15" b="1">
                <a:solidFill>
                  <a:srgbClr val="001F5F"/>
                </a:solidFill>
                <a:latin typeface="Times New Roman"/>
                <a:cs typeface="Times New Roman"/>
              </a:rPr>
              <a:t>1</a:t>
            </a:r>
            <a:r>
              <a:rPr dirty="0" sz="1600" b="1">
                <a:solidFill>
                  <a:srgbClr val="001F5F"/>
                </a:solidFill>
                <a:latin typeface="Times New Roman"/>
                <a:cs typeface="Times New Roman"/>
              </a:rPr>
              <a:t>0</a:t>
            </a:r>
            <a:r>
              <a:rPr dirty="0" sz="1600" spc="15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 spc="-30" b="1">
                <a:solidFill>
                  <a:srgbClr val="001F5F"/>
                </a:solidFill>
                <a:latin typeface="Times New Roman"/>
                <a:cs typeface="Times New Roman"/>
              </a:rPr>
              <a:t>М</a:t>
            </a:r>
            <a:r>
              <a:rPr dirty="0" sz="1600" spc="-15" b="1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1600" spc="5" b="1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dirty="0" sz="1600" spc="-15" b="1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dirty="0" sz="1600" spc="5" b="1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1600" spc="-5" b="1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dirty="0" sz="1600" spc="-25" b="1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dirty="0" sz="1600" spc="-15" b="1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dirty="0" sz="1600" spc="5" b="1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1600" spc="-10" b="1">
                <a:solidFill>
                  <a:srgbClr val="001F5F"/>
                </a:solidFill>
                <a:latin typeface="Times New Roman"/>
                <a:cs typeface="Times New Roman"/>
              </a:rPr>
              <a:t>г</a:t>
            </a:r>
            <a:r>
              <a:rPr dirty="0" sz="1600" b="1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1600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 spc="-30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 spc="-35" b="1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dirty="0" sz="1600" spc="-15" b="1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1600" spc="5" b="1">
                <a:solidFill>
                  <a:srgbClr val="001F5F"/>
                </a:solidFill>
                <a:latin typeface="Times New Roman"/>
                <a:cs typeface="Times New Roman"/>
              </a:rPr>
              <a:t>й</a:t>
            </a:r>
            <a:r>
              <a:rPr dirty="0" sz="1600" spc="-15" b="1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1600" spc="5" b="1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1600" b="1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1600" spc="-50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 spc="-30" b="1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dirty="0" sz="1600" spc="5" b="1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1600" spc="-15" b="1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1600" spc="5" b="1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dirty="0" sz="1600" spc="10" b="1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dirty="0" sz="1600" spc="-10" b="1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dirty="0" sz="1600" spc="5" b="1">
                <a:solidFill>
                  <a:srgbClr val="001F5F"/>
                </a:solidFill>
                <a:latin typeface="Times New Roman"/>
                <a:cs typeface="Times New Roman"/>
              </a:rPr>
              <a:t>П</a:t>
            </a:r>
            <a:r>
              <a:rPr dirty="0" sz="1600" spc="-25" b="1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dirty="0" sz="1600" spc="-5" b="1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dirty="0" sz="1600" spc="5" b="1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dirty="0" sz="1600" spc="-35" b="1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dirty="0" sz="1600" spc="5" b="1">
                <a:solidFill>
                  <a:srgbClr val="001F5F"/>
                </a:solidFill>
                <a:latin typeface="Times New Roman"/>
                <a:cs typeface="Times New Roman"/>
              </a:rPr>
              <a:t>бу</a:t>
            </a:r>
            <a:r>
              <a:rPr dirty="0" sz="1600" spc="-10" b="1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dirty="0" sz="1600" spc="-35" b="1">
                <a:solidFill>
                  <a:srgbClr val="001F5F"/>
                </a:solidFill>
                <a:latin typeface="Times New Roman"/>
                <a:cs typeface="Times New Roman"/>
              </a:rPr>
              <a:t>г</a:t>
            </a:r>
            <a:r>
              <a:rPr dirty="0" sz="1600" b="1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9020" y="1856308"/>
            <a:ext cx="7919084" cy="19431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L="6985">
              <a:lnSpc>
                <a:spcPts val="3060"/>
              </a:lnSpc>
              <a:spcBef>
                <a:spcPts val="95"/>
              </a:spcBef>
            </a:pPr>
            <a:r>
              <a:rPr dirty="0" sz="2600" spc="-5" b="0" i="0">
                <a:solidFill>
                  <a:srgbClr val="17365D"/>
                </a:solidFill>
                <a:latin typeface="Times New Roman"/>
                <a:cs typeface="Times New Roman"/>
              </a:rPr>
              <a:t>Презентация</a:t>
            </a:r>
            <a:endParaRPr sz="2600">
              <a:latin typeface="Times New Roman"/>
              <a:cs typeface="Times New Roman"/>
            </a:endParaRPr>
          </a:p>
          <a:p>
            <a:pPr algn="ctr" marL="12700" marR="5080">
              <a:lnSpc>
                <a:spcPct val="95900"/>
              </a:lnSpc>
              <a:spcBef>
                <a:spcPts val="65"/>
              </a:spcBef>
            </a:pPr>
            <a:r>
              <a:rPr dirty="0" sz="2600" spc="-10" b="0" i="0">
                <a:solidFill>
                  <a:srgbClr val="17365D"/>
                </a:solidFill>
                <a:latin typeface="Times New Roman"/>
                <a:cs typeface="Times New Roman"/>
              </a:rPr>
              <a:t>Образовательной</a:t>
            </a:r>
            <a:r>
              <a:rPr dirty="0" sz="2600" spc="-5" b="0" i="0">
                <a:solidFill>
                  <a:srgbClr val="17365D"/>
                </a:solidFill>
                <a:latin typeface="Times New Roman"/>
                <a:cs typeface="Times New Roman"/>
              </a:rPr>
              <a:t> программы</a:t>
            </a:r>
            <a:r>
              <a:rPr dirty="0" sz="2600" spc="5" b="0" i="0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dirty="0" sz="2600" spc="-5" b="0" i="0">
                <a:solidFill>
                  <a:srgbClr val="17365D"/>
                </a:solidFill>
                <a:latin typeface="Times New Roman"/>
                <a:cs typeface="Times New Roman"/>
              </a:rPr>
              <a:t>дошкольного</a:t>
            </a:r>
            <a:r>
              <a:rPr dirty="0" sz="2600" spc="20" b="0" i="0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dirty="0" sz="2600" spc="-5" b="0" i="0">
                <a:solidFill>
                  <a:srgbClr val="17365D"/>
                </a:solidFill>
                <a:latin typeface="Times New Roman"/>
                <a:cs typeface="Times New Roman"/>
              </a:rPr>
              <a:t>образования </a:t>
            </a:r>
            <a:r>
              <a:rPr dirty="0" sz="2600" spc="-635" b="0" i="0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dirty="0" sz="2600" spc="-5" b="0" i="0">
                <a:solidFill>
                  <a:srgbClr val="17365D"/>
                </a:solidFill>
                <a:latin typeface="Times New Roman"/>
                <a:cs typeface="Times New Roman"/>
              </a:rPr>
              <a:t>Государственного бюджетного дошкольного </a:t>
            </a:r>
            <a:r>
              <a:rPr dirty="0" sz="2600" b="0" i="0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dirty="0" sz="2600" spc="-5" b="0" i="0">
                <a:solidFill>
                  <a:srgbClr val="17365D"/>
                </a:solidFill>
                <a:latin typeface="Times New Roman"/>
                <a:cs typeface="Times New Roman"/>
              </a:rPr>
              <a:t>образовательного</a:t>
            </a:r>
            <a:r>
              <a:rPr dirty="0" sz="2600" spc="35" b="0" i="0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dirty="0" sz="2600" spc="-5" b="0" i="0">
                <a:solidFill>
                  <a:srgbClr val="17365D"/>
                </a:solidFill>
                <a:latin typeface="Times New Roman"/>
                <a:cs typeface="Times New Roman"/>
              </a:rPr>
              <a:t>учреждения</a:t>
            </a:r>
            <a:r>
              <a:rPr dirty="0" sz="2600" spc="5" b="0" i="0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dirty="0" sz="2600" spc="-10" b="0" i="0">
                <a:solidFill>
                  <a:srgbClr val="17365D"/>
                </a:solidFill>
                <a:latin typeface="Times New Roman"/>
                <a:cs typeface="Times New Roman"/>
              </a:rPr>
              <a:t>детский</a:t>
            </a:r>
            <a:r>
              <a:rPr dirty="0" sz="2600" spc="-5" b="0" i="0">
                <a:solidFill>
                  <a:srgbClr val="17365D"/>
                </a:solidFill>
                <a:latin typeface="Times New Roman"/>
                <a:cs typeface="Times New Roman"/>
              </a:rPr>
              <a:t> сад</a:t>
            </a:r>
            <a:r>
              <a:rPr dirty="0" sz="2600" spc="40" b="0" i="0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dirty="0" sz="2600" spc="-10" b="0" i="0">
                <a:solidFill>
                  <a:srgbClr val="17365D"/>
                </a:solidFill>
                <a:latin typeface="Times New Roman"/>
                <a:cs typeface="Times New Roman"/>
              </a:rPr>
              <a:t>№310 </a:t>
            </a:r>
            <a:r>
              <a:rPr dirty="0" sz="2600" spc="-5" b="0" i="0">
                <a:solidFill>
                  <a:srgbClr val="17365D"/>
                </a:solidFill>
                <a:latin typeface="Times New Roman"/>
                <a:cs typeface="Times New Roman"/>
              </a:rPr>
              <a:t> Московского</a:t>
            </a:r>
            <a:r>
              <a:rPr dirty="0" sz="2600" spc="-15" b="0" i="0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dirty="0" sz="2600" spc="-5" b="0" i="0">
                <a:solidFill>
                  <a:srgbClr val="17365D"/>
                </a:solidFill>
                <a:latin typeface="Times New Roman"/>
                <a:cs typeface="Times New Roman"/>
              </a:rPr>
              <a:t>района</a:t>
            </a:r>
            <a:r>
              <a:rPr dirty="0" sz="2600" spc="20" b="0" i="0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dirty="0" sz="2600" spc="-5" b="0" i="0">
                <a:solidFill>
                  <a:srgbClr val="17365D"/>
                </a:solidFill>
                <a:latin typeface="Times New Roman"/>
                <a:cs typeface="Times New Roman"/>
              </a:rPr>
              <a:t>Санкт-Петербурга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10895" y="176276"/>
            <a:ext cx="8524240" cy="6506209"/>
            <a:chOff x="310895" y="176276"/>
            <a:chExt cx="8524240" cy="6506209"/>
          </a:xfrm>
        </p:grpSpPr>
        <p:sp>
          <p:nvSpPr>
            <p:cNvPr id="3" name="object 3"/>
            <p:cNvSpPr/>
            <p:nvPr/>
          </p:nvSpPr>
          <p:spPr>
            <a:xfrm>
              <a:off x="323849" y="189230"/>
              <a:ext cx="8498205" cy="6480175"/>
            </a:xfrm>
            <a:custGeom>
              <a:avLst/>
              <a:gdLst/>
              <a:ahLst/>
              <a:cxnLst/>
              <a:rect l="l" t="t" r="r" b="b"/>
              <a:pathLst>
                <a:path w="8498205" h="6480175">
                  <a:moveTo>
                    <a:pt x="8498205" y="0"/>
                  </a:moveTo>
                  <a:lnTo>
                    <a:pt x="0" y="0"/>
                  </a:lnTo>
                  <a:lnTo>
                    <a:pt x="0" y="6480175"/>
                  </a:lnTo>
                  <a:lnTo>
                    <a:pt x="8498205" y="6480175"/>
                  </a:lnTo>
                  <a:lnTo>
                    <a:pt x="8498205" y="0"/>
                  </a:lnTo>
                  <a:close/>
                </a:path>
              </a:pathLst>
            </a:custGeom>
            <a:solidFill>
              <a:srgbClr val="FAD3B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323849" y="189230"/>
              <a:ext cx="8498205" cy="6480175"/>
            </a:xfrm>
            <a:custGeom>
              <a:avLst/>
              <a:gdLst/>
              <a:ahLst/>
              <a:cxnLst/>
              <a:rect l="l" t="t" r="r" b="b"/>
              <a:pathLst>
                <a:path w="8498205" h="6480175">
                  <a:moveTo>
                    <a:pt x="0" y="6480175"/>
                  </a:moveTo>
                  <a:lnTo>
                    <a:pt x="8498205" y="6480175"/>
                  </a:lnTo>
                  <a:lnTo>
                    <a:pt x="8498205" y="0"/>
                  </a:lnTo>
                  <a:lnTo>
                    <a:pt x="0" y="0"/>
                  </a:lnTo>
                  <a:lnTo>
                    <a:pt x="0" y="6480175"/>
                  </a:lnTo>
                  <a:close/>
                </a:path>
              </a:pathLst>
            </a:custGeom>
            <a:ln w="25908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401827" y="514857"/>
            <a:ext cx="8347075" cy="579691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2238375" marR="991235" indent="-1250315">
              <a:lnSpc>
                <a:spcPts val="2360"/>
              </a:lnSpc>
              <a:spcBef>
                <a:spcPts val="204"/>
              </a:spcBef>
            </a:pPr>
            <a:r>
              <a:rPr dirty="0" sz="2000" spc="-5" b="1" i="1">
                <a:solidFill>
                  <a:srgbClr val="001F5F"/>
                </a:solidFill>
                <a:latin typeface="Times New Roman"/>
                <a:cs typeface="Times New Roman"/>
              </a:rPr>
              <a:t>ПЕДАГОГИЧЕСКАЯ ДИАГНОСТИКА ДОСТИЖЕНИЯ </a:t>
            </a:r>
            <a:r>
              <a:rPr dirty="0" sz="2000" spc="-484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Times New Roman"/>
                <a:cs typeface="Times New Roman"/>
              </a:rPr>
              <a:t>ПЛАНИРУЕМЫХ</a:t>
            </a:r>
            <a:r>
              <a:rPr dirty="0" sz="2000" spc="-70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Times New Roman"/>
                <a:cs typeface="Times New Roman"/>
              </a:rPr>
              <a:t>РЕЗУЛЬТАТОВ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50">
              <a:latin typeface="Times New Roman"/>
              <a:cs typeface="Times New Roman"/>
            </a:endParaRPr>
          </a:p>
          <a:p>
            <a:pPr algn="just" marL="12700" marR="8890">
              <a:lnSpc>
                <a:spcPct val="99500"/>
              </a:lnSpc>
            </a:pP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направлена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изучение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деятельностных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умений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 ребёнка,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его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интересов, </a:t>
            </a:r>
            <a:r>
              <a:rPr dirty="0" sz="2000" spc="-484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предпочтений,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склонностей,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личностных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особенностей,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способов 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взаимодействия со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взрослыми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и сверстниками.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специфика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педагогической 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диагностики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достижения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планируемых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образовательных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результатов </a:t>
            </a:r>
            <a:r>
              <a:rPr dirty="0" sz="2000" spc="-484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обусловлена</a:t>
            </a:r>
            <a:r>
              <a:rPr dirty="0" sz="2000" spc="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следующими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требованиями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ФГОС</a:t>
            </a:r>
            <a:r>
              <a:rPr dirty="0" sz="2000" spc="-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ДО:</a:t>
            </a:r>
            <a:endParaRPr sz="2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9400"/>
              </a:lnSpc>
              <a:spcBef>
                <a:spcPts val="40"/>
              </a:spcBef>
              <a:buSzPct val="90000"/>
              <a:buFont typeface="Times New Roman"/>
              <a:buChar char="•"/>
              <a:tabLst>
                <a:tab pos="104775" algn="l"/>
              </a:tabLst>
            </a:pP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планируемые результаты 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освоения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образовательной 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программы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до заданы </a:t>
            </a:r>
            <a:r>
              <a:rPr dirty="0" sz="2000" spc="-484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как целевые 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ориентиры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до и представляют собой социально-нормативные 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возрастные характеристики 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возможных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достижений ребёнка 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на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разных 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этапах</a:t>
            </a:r>
            <a:r>
              <a:rPr dirty="0" sz="2000" spc="-3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дошкольного</a:t>
            </a:r>
            <a:r>
              <a:rPr dirty="0" sz="2000" spc="-2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детства;</a:t>
            </a:r>
            <a:endParaRPr sz="2000">
              <a:latin typeface="Times New Roman"/>
              <a:cs typeface="Times New Roman"/>
            </a:endParaRPr>
          </a:p>
          <a:p>
            <a:pPr algn="just" marL="12700" marR="8255">
              <a:lnSpc>
                <a:spcPct val="99300"/>
              </a:lnSpc>
              <a:spcBef>
                <a:spcPts val="65"/>
              </a:spcBef>
              <a:buSzPct val="90000"/>
              <a:buChar char="•"/>
              <a:tabLst>
                <a:tab pos="104775" algn="l"/>
              </a:tabLst>
            </a:pP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целевые</a:t>
            </a:r>
            <a:r>
              <a:rPr dirty="0" sz="2000" spc="7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ориентиры</a:t>
            </a:r>
            <a:r>
              <a:rPr dirty="0" sz="2000" spc="6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dirty="0" sz="2000" spc="7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подлежат</a:t>
            </a:r>
            <a:r>
              <a:rPr dirty="0" sz="2000" spc="7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непосредственной</a:t>
            </a:r>
            <a:r>
              <a:rPr dirty="0" sz="2000" spc="8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оценке,</a:t>
            </a:r>
            <a:r>
              <a:rPr dirty="0" sz="2000" spc="7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dirty="0" sz="2000" spc="7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том</a:t>
            </a:r>
            <a:r>
              <a:rPr dirty="0" sz="2000" spc="7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числе</a:t>
            </a:r>
            <a:r>
              <a:rPr dirty="0" sz="2000" spc="8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dirty="0" sz="2000" spc="-49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виде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педагогической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диагностики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(мониторинга),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 и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являются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 основанием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для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их</a:t>
            </a:r>
            <a:r>
              <a:rPr dirty="0" sz="2000" spc="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формального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сравнения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реальными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достижениями 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детей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основой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объективной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оценки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соответствия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установленным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 требованиям</a:t>
            </a:r>
            <a:r>
              <a:rPr dirty="0" sz="2000" spc="-3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образовательной</a:t>
            </a:r>
            <a:r>
              <a:rPr dirty="0" sz="2000" spc="-4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деятельности</a:t>
            </a:r>
            <a:r>
              <a:rPr dirty="0" sz="2000" spc="-2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и подготовки</a:t>
            </a:r>
            <a:r>
              <a:rPr dirty="0" sz="2000" spc="-2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детей;</a:t>
            </a:r>
            <a:endParaRPr sz="2000">
              <a:latin typeface="Times New Roman"/>
              <a:cs typeface="Times New Roman"/>
            </a:endParaRPr>
          </a:p>
          <a:p>
            <a:pPr algn="just" marL="12700" marR="7620">
              <a:lnSpc>
                <a:spcPct val="100000"/>
              </a:lnSpc>
              <a:spcBef>
                <a:spcPts val="25"/>
              </a:spcBef>
              <a:buSzPct val="90000"/>
              <a:buChar char="•"/>
              <a:tabLst>
                <a:tab pos="104775" algn="l"/>
              </a:tabLst>
            </a:pP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освоение</a:t>
            </a:r>
            <a:r>
              <a:rPr dirty="0" sz="2000" spc="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программы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 сопровождается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проведением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промежуточных 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аттестаций</a:t>
            </a:r>
            <a:r>
              <a:rPr dirty="0" sz="2000" spc="-2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итоговой</a:t>
            </a:r>
            <a:r>
              <a:rPr dirty="0" sz="2000" spc="-4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аттестации</a:t>
            </a:r>
            <a:r>
              <a:rPr dirty="0" sz="2000" spc="-2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обучающихся.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7386" y="319786"/>
            <a:ext cx="8522335" cy="6146800"/>
            <a:chOff x="167386" y="319786"/>
            <a:chExt cx="8522335" cy="6146800"/>
          </a:xfrm>
        </p:grpSpPr>
        <p:sp>
          <p:nvSpPr>
            <p:cNvPr id="3" name="object 3"/>
            <p:cNvSpPr/>
            <p:nvPr/>
          </p:nvSpPr>
          <p:spPr>
            <a:xfrm>
              <a:off x="180340" y="332740"/>
              <a:ext cx="8496300" cy="6120765"/>
            </a:xfrm>
            <a:custGeom>
              <a:avLst/>
              <a:gdLst/>
              <a:ahLst/>
              <a:cxnLst/>
              <a:rect l="l" t="t" r="r" b="b"/>
              <a:pathLst>
                <a:path w="8496300" h="6120765">
                  <a:moveTo>
                    <a:pt x="8496300" y="0"/>
                  </a:moveTo>
                  <a:lnTo>
                    <a:pt x="0" y="0"/>
                  </a:lnTo>
                  <a:lnTo>
                    <a:pt x="0" y="6120764"/>
                  </a:lnTo>
                  <a:lnTo>
                    <a:pt x="8496300" y="6120764"/>
                  </a:lnTo>
                  <a:lnTo>
                    <a:pt x="8496300" y="0"/>
                  </a:lnTo>
                  <a:close/>
                </a:path>
              </a:pathLst>
            </a:custGeom>
            <a:solidFill>
              <a:srgbClr val="FAD3B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80340" y="332740"/>
              <a:ext cx="8496300" cy="6120765"/>
            </a:xfrm>
            <a:custGeom>
              <a:avLst/>
              <a:gdLst/>
              <a:ahLst/>
              <a:cxnLst/>
              <a:rect l="l" t="t" r="r" b="b"/>
              <a:pathLst>
                <a:path w="8496300" h="6120765">
                  <a:moveTo>
                    <a:pt x="0" y="6120764"/>
                  </a:moveTo>
                  <a:lnTo>
                    <a:pt x="8496300" y="6120764"/>
                  </a:lnTo>
                  <a:lnTo>
                    <a:pt x="8496300" y="0"/>
                  </a:lnTo>
                  <a:lnTo>
                    <a:pt x="0" y="0"/>
                  </a:lnTo>
                  <a:lnTo>
                    <a:pt x="0" y="6120764"/>
                  </a:lnTo>
                  <a:close/>
                </a:path>
              </a:pathLst>
            </a:custGeom>
            <a:ln w="25907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96875" y="1405889"/>
              <a:ext cx="6191885" cy="812165"/>
            </a:xfrm>
            <a:custGeom>
              <a:avLst/>
              <a:gdLst/>
              <a:ahLst/>
              <a:cxnLst/>
              <a:rect l="l" t="t" r="r" b="b"/>
              <a:pathLst>
                <a:path w="6191884" h="812164">
                  <a:moveTo>
                    <a:pt x="5828030" y="0"/>
                  </a:moveTo>
                  <a:lnTo>
                    <a:pt x="363855" y="0"/>
                  </a:lnTo>
                  <a:lnTo>
                    <a:pt x="314959" y="3175"/>
                  </a:lnTo>
                  <a:lnTo>
                    <a:pt x="267334" y="12700"/>
                  </a:lnTo>
                  <a:lnTo>
                    <a:pt x="222250" y="28575"/>
                  </a:lnTo>
                  <a:lnTo>
                    <a:pt x="180340" y="49530"/>
                  </a:lnTo>
                  <a:lnTo>
                    <a:pt x="141604" y="75564"/>
                  </a:lnTo>
                  <a:lnTo>
                    <a:pt x="106679" y="106680"/>
                  </a:lnTo>
                  <a:lnTo>
                    <a:pt x="76200" y="141605"/>
                  </a:lnTo>
                  <a:lnTo>
                    <a:pt x="49529" y="180339"/>
                  </a:lnTo>
                  <a:lnTo>
                    <a:pt x="28575" y="222250"/>
                  </a:lnTo>
                  <a:lnTo>
                    <a:pt x="13334" y="267335"/>
                  </a:lnTo>
                  <a:lnTo>
                    <a:pt x="3175" y="314325"/>
                  </a:lnTo>
                  <a:lnTo>
                    <a:pt x="0" y="363855"/>
                  </a:lnTo>
                  <a:lnTo>
                    <a:pt x="0" y="448310"/>
                  </a:lnTo>
                  <a:lnTo>
                    <a:pt x="3175" y="497839"/>
                  </a:lnTo>
                  <a:lnTo>
                    <a:pt x="13334" y="544830"/>
                  </a:lnTo>
                  <a:lnTo>
                    <a:pt x="28575" y="589914"/>
                  </a:lnTo>
                  <a:lnTo>
                    <a:pt x="49529" y="631825"/>
                  </a:lnTo>
                  <a:lnTo>
                    <a:pt x="76200" y="670560"/>
                  </a:lnTo>
                  <a:lnTo>
                    <a:pt x="106679" y="705485"/>
                  </a:lnTo>
                  <a:lnTo>
                    <a:pt x="141604" y="736600"/>
                  </a:lnTo>
                  <a:lnTo>
                    <a:pt x="180340" y="762635"/>
                  </a:lnTo>
                  <a:lnTo>
                    <a:pt x="222250" y="783589"/>
                  </a:lnTo>
                  <a:lnTo>
                    <a:pt x="267334" y="799464"/>
                  </a:lnTo>
                  <a:lnTo>
                    <a:pt x="314959" y="808989"/>
                  </a:lnTo>
                  <a:lnTo>
                    <a:pt x="363855" y="812164"/>
                  </a:lnTo>
                  <a:lnTo>
                    <a:pt x="5828030" y="812164"/>
                  </a:lnTo>
                  <a:lnTo>
                    <a:pt x="5877560" y="808989"/>
                  </a:lnTo>
                  <a:lnTo>
                    <a:pt x="5925185" y="799464"/>
                  </a:lnTo>
                  <a:lnTo>
                    <a:pt x="5969635" y="783589"/>
                  </a:lnTo>
                  <a:lnTo>
                    <a:pt x="6012180" y="762635"/>
                  </a:lnTo>
                  <a:lnTo>
                    <a:pt x="6050280" y="736600"/>
                  </a:lnTo>
                  <a:lnTo>
                    <a:pt x="6085840" y="705485"/>
                  </a:lnTo>
                  <a:lnTo>
                    <a:pt x="6116320" y="670560"/>
                  </a:lnTo>
                  <a:lnTo>
                    <a:pt x="6142355" y="631825"/>
                  </a:lnTo>
                  <a:lnTo>
                    <a:pt x="6163309" y="589914"/>
                  </a:lnTo>
                  <a:lnTo>
                    <a:pt x="6179184" y="544830"/>
                  </a:lnTo>
                  <a:lnTo>
                    <a:pt x="6188709" y="497839"/>
                  </a:lnTo>
                  <a:lnTo>
                    <a:pt x="6191884" y="448310"/>
                  </a:lnTo>
                  <a:lnTo>
                    <a:pt x="6191884" y="363855"/>
                  </a:lnTo>
                  <a:lnTo>
                    <a:pt x="6188709" y="314325"/>
                  </a:lnTo>
                  <a:lnTo>
                    <a:pt x="6179184" y="267335"/>
                  </a:lnTo>
                  <a:lnTo>
                    <a:pt x="6163309" y="222250"/>
                  </a:lnTo>
                  <a:lnTo>
                    <a:pt x="6142355" y="180339"/>
                  </a:lnTo>
                  <a:lnTo>
                    <a:pt x="6116320" y="141605"/>
                  </a:lnTo>
                  <a:lnTo>
                    <a:pt x="6085840" y="106680"/>
                  </a:lnTo>
                  <a:lnTo>
                    <a:pt x="6050280" y="75564"/>
                  </a:lnTo>
                  <a:lnTo>
                    <a:pt x="6012180" y="49530"/>
                  </a:lnTo>
                  <a:lnTo>
                    <a:pt x="5969635" y="28575"/>
                  </a:lnTo>
                  <a:lnTo>
                    <a:pt x="5925185" y="12700"/>
                  </a:lnTo>
                  <a:lnTo>
                    <a:pt x="5877560" y="3175"/>
                  </a:lnTo>
                  <a:lnTo>
                    <a:pt x="5828030" y="0"/>
                  </a:lnTo>
                  <a:close/>
                </a:path>
              </a:pathLst>
            </a:custGeom>
            <a:solidFill>
              <a:srgbClr val="C5D9E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96875" y="1405889"/>
              <a:ext cx="6191885" cy="812165"/>
            </a:xfrm>
            <a:custGeom>
              <a:avLst/>
              <a:gdLst/>
              <a:ahLst/>
              <a:cxnLst/>
              <a:rect l="l" t="t" r="r" b="b"/>
              <a:pathLst>
                <a:path w="6191884" h="812164">
                  <a:moveTo>
                    <a:pt x="0" y="363855"/>
                  </a:moveTo>
                  <a:lnTo>
                    <a:pt x="3175" y="314325"/>
                  </a:lnTo>
                  <a:lnTo>
                    <a:pt x="13334" y="267335"/>
                  </a:lnTo>
                  <a:lnTo>
                    <a:pt x="28575" y="222250"/>
                  </a:lnTo>
                  <a:lnTo>
                    <a:pt x="49529" y="180339"/>
                  </a:lnTo>
                  <a:lnTo>
                    <a:pt x="76200" y="141605"/>
                  </a:lnTo>
                  <a:lnTo>
                    <a:pt x="106679" y="106680"/>
                  </a:lnTo>
                  <a:lnTo>
                    <a:pt x="141604" y="75564"/>
                  </a:lnTo>
                  <a:lnTo>
                    <a:pt x="180340" y="49530"/>
                  </a:lnTo>
                  <a:lnTo>
                    <a:pt x="222250" y="28575"/>
                  </a:lnTo>
                  <a:lnTo>
                    <a:pt x="267334" y="12700"/>
                  </a:lnTo>
                  <a:lnTo>
                    <a:pt x="314959" y="3175"/>
                  </a:lnTo>
                  <a:lnTo>
                    <a:pt x="363855" y="0"/>
                  </a:lnTo>
                  <a:lnTo>
                    <a:pt x="5828030" y="0"/>
                  </a:lnTo>
                  <a:lnTo>
                    <a:pt x="5877560" y="3175"/>
                  </a:lnTo>
                  <a:lnTo>
                    <a:pt x="5925185" y="12700"/>
                  </a:lnTo>
                  <a:lnTo>
                    <a:pt x="5969635" y="28575"/>
                  </a:lnTo>
                  <a:lnTo>
                    <a:pt x="6012180" y="49530"/>
                  </a:lnTo>
                  <a:lnTo>
                    <a:pt x="6050280" y="75564"/>
                  </a:lnTo>
                  <a:lnTo>
                    <a:pt x="6085840" y="106680"/>
                  </a:lnTo>
                  <a:lnTo>
                    <a:pt x="6116320" y="141605"/>
                  </a:lnTo>
                  <a:lnTo>
                    <a:pt x="6142355" y="180339"/>
                  </a:lnTo>
                  <a:lnTo>
                    <a:pt x="6163309" y="222250"/>
                  </a:lnTo>
                  <a:lnTo>
                    <a:pt x="6179184" y="267335"/>
                  </a:lnTo>
                  <a:lnTo>
                    <a:pt x="6188709" y="314325"/>
                  </a:lnTo>
                  <a:lnTo>
                    <a:pt x="6191884" y="363855"/>
                  </a:lnTo>
                  <a:lnTo>
                    <a:pt x="6191884" y="448310"/>
                  </a:lnTo>
                  <a:lnTo>
                    <a:pt x="6188709" y="497839"/>
                  </a:lnTo>
                  <a:lnTo>
                    <a:pt x="6179184" y="544830"/>
                  </a:lnTo>
                  <a:lnTo>
                    <a:pt x="6163309" y="589914"/>
                  </a:lnTo>
                  <a:lnTo>
                    <a:pt x="6142355" y="631825"/>
                  </a:lnTo>
                  <a:lnTo>
                    <a:pt x="6116320" y="670560"/>
                  </a:lnTo>
                  <a:lnTo>
                    <a:pt x="6085840" y="705485"/>
                  </a:lnTo>
                  <a:lnTo>
                    <a:pt x="6050280" y="736600"/>
                  </a:lnTo>
                  <a:lnTo>
                    <a:pt x="6012180" y="762635"/>
                  </a:lnTo>
                  <a:lnTo>
                    <a:pt x="5969635" y="783589"/>
                  </a:lnTo>
                  <a:lnTo>
                    <a:pt x="5925185" y="799464"/>
                  </a:lnTo>
                  <a:lnTo>
                    <a:pt x="5877560" y="808989"/>
                  </a:lnTo>
                  <a:lnTo>
                    <a:pt x="5828030" y="812164"/>
                  </a:lnTo>
                  <a:lnTo>
                    <a:pt x="363855" y="812164"/>
                  </a:lnTo>
                  <a:lnTo>
                    <a:pt x="314959" y="808989"/>
                  </a:lnTo>
                  <a:lnTo>
                    <a:pt x="267334" y="799464"/>
                  </a:lnTo>
                  <a:lnTo>
                    <a:pt x="222250" y="783589"/>
                  </a:lnTo>
                  <a:lnTo>
                    <a:pt x="180340" y="762635"/>
                  </a:lnTo>
                  <a:lnTo>
                    <a:pt x="141604" y="736600"/>
                  </a:lnTo>
                  <a:lnTo>
                    <a:pt x="106679" y="705485"/>
                  </a:lnTo>
                  <a:lnTo>
                    <a:pt x="76200" y="670560"/>
                  </a:lnTo>
                  <a:lnTo>
                    <a:pt x="49529" y="631825"/>
                  </a:lnTo>
                  <a:lnTo>
                    <a:pt x="28575" y="589914"/>
                  </a:lnTo>
                  <a:lnTo>
                    <a:pt x="13334" y="544830"/>
                  </a:lnTo>
                  <a:lnTo>
                    <a:pt x="3175" y="497839"/>
                  </a:lnTo>
                  <a:lnTo>
                    <a:pt x="0" y="448310"/>
                  </a:lnTo>
                  <a:lnTo>
                    <a:pt x="0" y="363855"/>
                  </a:lnTo>
                  <a:close/>
                </a:path>
              </a:pathLst>
            </a:custGeom>
            <a:ln w="25907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694055" y="2472690"/>
              <a:ext cx="7058025" cy="1009015"/>
            </a:xfrm>
            <a:custGeom>
              <a:avLst/>
              <a:gdLst/>
              <a:ahLst/>
              <a:cxnLst/>
              <a:rect l="l" t="t" r="r" b="b"/>
              <a:pathLst>
                <a:path w="7058025" h="1009014">
                  <a:moveTo>
                    <a:pt x="6553200" y="0"/>
                  </a:moveTo>
                  <a:lnTo>
                    <a:pt x="504825" y="0"/>
                  </a:lnTo>
                  <a:lnTo>
                    <a:pt x="455930" y="2539"/>
                  </a:lnTo>
                  <a:lnTo>
                    <a:pt x="408939" y="8889"/>
                  </a:lnTo>
                  <a:lnTo>
                    <a:pt x="363220" y="20320"/>
                  </a:lnTo>
                  <a:lnTo>
                    <a:pt x="318770" y="35560"/>
                  </a:lnTo>
                  <a:lnTo>
                    <a:pt x="276860" y="53975"/>
                  </a:lnTo>
                  <a:lnTo>
                    <a:pt x="236854" y="76835"/>
                  </a:lnTo>
                  <a:lnTo>
                    <a:pt x="199389" y="102870"/>
                  </a:lnTo>
                  <a:lnTo>
                    <a:pt x="164464" y="132080"/>
                  </a:lnTo>
                  <a:lnTo>
                    <a:pt x="132079" y="164464"/>
                  </a:lnTo>
                  <a:lnTo>
                    <a:pt x="102870" y="199389"/>
                  </a:lnTo>
                  <a:lnTo>
                    <a:pt x="76835" y="236855"/>
                  </a:lnTo>
                  <a:lnTo>
                    <a:pt x="54610" y="276860"/>
                  </a:lnTo>
                  <a:lnTo>
                    <a:pt x="35560" y="318770"/>
                  </a:lnTo>
                  <a:lnTo>
                    <a:pt x="20320" y="362585"/>
                  </a:lnTo>
                  <a:lnTo>
                    <a:pt x="9525" y="408305"/>
                  </a:lnTo>
                  <a:lnTo>
                    <a:pt x="2540" y="455930"/>
                  </a:lnTo>
                  <a:lnTo>
                    <a:pt x="0" y="504189"/>
                  </a:lnTo>
                  <a:lnTo>
                    <a:pt x="2540" y="553085"/>
                  </a:lnTo>
                  <a:lnTo>
                    <a:pt x="9525" y="600075"/>
                  </a:lnTo>
                  <a:lnTo>
                    <a:pt x="20320" y="645795"/>
                  </a:lnTo>
                  <a:lnTo>
                    <a:pt x="35560" y="690245"/>
                  </a:lnTo>
                  <a:lnTo>
                    <a:pt x="54610" y="732155"/>
                  </a:lnTo>
                  <a:lnTo>
                    <a:pt x="76835" y="772160"/>
                  </a:lnTo>
                  <a:lnTo>
                    <a:pt x="102870" y="809625"/>
                  </a:lnTo>
                  <a:lnTo>
                    <a:pt x="132079" y="844550"/>
                  </a:lnTo>
                  <a:lnTo>
                    <a:pt x="164464" y="876935"/>
                  </a:lnTo>
                  <a:lnTo>
                    <a:pt x="199389" y="906145"/>
                  </a:lnTo>
                  <a:lnTo>
                    <a:pt x="236854" y="932180"/>
                  </a:lnTo>
                  <a:lnTo>
                    <a:pt x="276860" y="954405"/>
                  </a:lnTo>
                  <a:lnTo>
                    <a:pt x="318770" y="973455"/>
                  </a:lnTo>
                  <a:lnTo>
                    <a:pt x="363220" y="988695"/>
                  </a:lnTo>
                  <a:lnTo>
                    <a:pt x="408939" y="999489"/>
                  </a:lnTo>
                  <a:lnTo>
                    <a:pt x="455930" y="1006475"/>
                  </a:lnTo>
                  <a:lnTo>
                    <a:pt x="504825" y="1009014"/>
                  </a:lnTo>
                  <a:lnTo>
                    <a:pt x="6553200" y="1009014"/>
                  </a:lnTo>
                  <a:lnTo>
                    <a:pt x="6602095" y="1006475"/>
                  </a:lnTo>
                  <a:lnTo>
                    <a:pt x="6649085" y="999489"/>
                  </a:lnTo>
                  <a:lnTo>
                    <a:pt x="6694805" y="988695"/>
                  </a:lnTo>
                  <a:lnTo>
                    <a:pt x="6739255" y="973455"/>
                  </a:lnTo>
                  <a:lnTo>
                    <a:pt x="6781165" y="954405"/>
                  </a:lnTo>
                  <a:lnTo>
                    <a:pt x="6821170" y="932180"/>
                  </a:lnTo>
                  <a:lnTo>
                    <a:pt x="6858635" y="906145"/>
                  </a:lnTo>
                  <a:lnTo>
                    <a:pt x="6893560" y="876935"/>
                  </a:lnTo>
                  <a:lnTo>
                    <a:pt x="6925945" y="844550"/>
                  </a:lnTo>
                  <a:lnTo>
                    <a:pt x="6955155" y="809625"/>
                  </a:lnTo>
                  <a:lnTo>
                    <a:pt x="6981190" y="772160"/>
                  </a:lnTo>
                  <a:lnTo>
                    <a:pt x="7003415" y="732155"/>
                  </a:lnTo>
                  <a:lnTo>
                    <a:pt x="7022465" y="690245"/>
                  </a:lnTo>
                  <a:lnTo>
                    <a:pt x="7037705" y="645795"/>
                  </a:lnTo>
                  <a:lnTo>
                    <a:pt x="7048500" y="600075"/>
                  </a:lnTo>
                  <a:lnTo>
                    <a:pt x="7055485" y="553085"/>
                  </a:lnTo>
                  <a:lnTo>
                    <a:pt x="7058025" y="504189"/>
                  </a:lnTo>
                  <a:lnTo>
                    <a:pt x="7055485" y="455930"/>
                  </a:lnTo>
                  <a:lnTo>
                    <a:pt x="7048500" y="408305"/>
                  </a:lnTo>
                  <a:lnTo>
                    <a:pt x="7037705" y="362585"/>
                  </a:lnTo>
                  <a:lnTo>
                    <a:pt x="7022465" y="318770"/>
                  </a:lnTo>
                  <a:lnTo>
                    <a:pt x="7003415" y="276860"/>
                  </a:lnTo>
                  <a:lnTo>
                    <a:pt x="6981190" y="236855"/>
                  </a:lnTo>
                  <a:lnTo>
                    <a:pt x="6955155" y="199389"/>
                  </a:lnTo>
                  <a:lnTo>
                    <a:pt x="6925945" y="164464"/>
                  </a:lnTo>
                  <a:lnTo>
                    <a:pt x="6893560" y="132080"/>
                  </a:lnTo>
                  <a:lnTo>
                    <a:pt x="6858635" y="102870"/>
                  </a:lnTo>
                  <a:lnTo>
                    <a:pt x="6821170" y="76835"/>
                  </a:lnTo>
                  <a:lnTo>
                    <a:pt x="6781165" y="53975"/>
                  </a:lnTo>
                  <a:lnTo>
                    <a:pt x="6739255" y="35560"/>
                  </a:lnTo>
                  <a:lnTo>
                    <a:pt x="6694805" y="20320"/>
                  </a:lnTo>
                  <a:lnTo>
                    <a:pt x="6649085" y="8889"/>
                  </a:lnTo>
                  <a:lnTo>
                    <a:pt x="6602095" y="2539"/>
                  </a:lnTo>
                  <a:lnTo>
                    <a:pt x="6553200" y="0"/>
                  </a:lnTo>
                  <a:close/>
                </a:path>
              </a:pathLst>
            </a:custGeom>
            <a:solidFill>
              <a:srgbClr val="C5D9E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694055" y="2472690"/>
              <a:ext cx="7058025" cy="1009015"/>
            </a:xfrm>
            <a:custGeom>
              <a:avLst/>
              <a:gdLst/>
              <a:ahLst/>
              <a:cxnLst/>
              <a:rect l="l" t="t" r="r" b="b"/>
              <a:pathLst>
                <a:path w="7058025" h="1009014">
                  <a:moveTo>
                    <a:pt x="0" y="504189"/>
                  </a:moveTo>
                  <a:lnTo>
                    <a:pt x="2540" y="455930"/>
                  </a:lnTo>
                  <a:lnTo>
                    <a:pt x="9525" y="408305"/>
                  </a:lnTo>
                  <a:lnTo>
                    <a:pt x="20320" y="362585"/>
                  </a:lnTo>
                  <a:lnTo>
                    <a:pt x="35560" y="318770"/>
                  </a:lnTo>
                  <a:lnTo>
                    <a:pt x="54610" y="276860"/>
                  </a:lnTo>
                  <a:lnTo>
                    <a:pt x="76835" y="236855"/>
                  </a:lnTo>
                  <a:lnTo>
                    <a:pt x="102870" y="199389"/>
                  </a:lnTo>
                  <a:lnTo>
                    <a:pt x="132079" y="164464"/>
                  </a:lnTo>
                  <a:lnTo>
                    <a:pt x="164464" y="132080"/>
                  </a:lnTo>
                  <a:lnTo>
                    <a:pt x="199389" y="102870"/>
                  </a:lnTo>
                  <a:lnTo>
                    <a:pt x="236854" y="76835"/>
                  </a:lnTo>
                  <a:lnTo>
                    <a:pt x="276860" y="53975"/>
                  </a:lnTo>
                  <a:lnTo>
                    <a:pt x="318770" y="35560"/>
                  </a:lnTo>
                  <a:lnTo>
                    <a:pt x="363220" y="20320"/>
                  </a:lnTo>
                  <a:lnTo>
                    <a:pt x="408939" y="8889"/>
                  </a:lnTo>
                  <a:lnTo>
                    <a:pt x="455930" y="2539"/>
                  </a:lnTo>
                  <a:lnTo>
                    <a:pt x="504825" y="0"/>
                  </a:lnTo>
                  <a:lnTo>
                    <a:pt x="6553200" y="0"/>
                  </a:lnTo>
                  <a:lnTo>
                    <a:pt x="6602095" y="2539"/>
                  </a:lnTo>
                  <a:lnTo>
                    <a:pt x="6649085" y="8889"/>
                  </a:lnTo>
                  <a:lnTo>
                    <a:pt x="6694805" y="20320"/>
                  </a:lnTo>
                  <a:lnTo>
                    <a:pt x="6739255" y="35560"/>
                  </a:lnTo>
                  <a:lnTo>
                    <a:pt x="6781165" y="53975"/>
                  </a:lnTo>
                  <a:lnTo>
                    <a:pt x="6821170" y="76835"/>
                  </a:lnTo>
                  <a:lnTo>
                    <a:pt x="6858635" y="102870"/>
                  </a:lnTo>
                  <a:lnTo>
                    <a:pt x="6893560" y="132080"/>
                  </a:lnTo>
                  <a:lnTo>
                    <a:pt x="6925945" y="164464"/>
                  </a:lnTo>
                  <a:lnTo>
                    <a:pt x="6955155" y="199389"/>
                  </a:lnTo>
                  <a:lnTo>
                    <a:pt x="6981190" y="236855"/>
                  </a:lnTo>
                  <a:lnTo>
                    <a:pt x="7003415" y="276860"/>
                  </a:lnTo>
                  <a:lnTo>
                    <a:pt x="7022465" y="318770"/>
                  </a:lnTo>
                  <a:lnTo>
                    <a:pt x="7037705" y="362585"/>
                  </a:lnTo>
                  <a:lnTo>
                    <a:pt x="7048500" y="408305"/>
                  </a:lnTo>
                  <a:lnTo>
                    <a:pt x="7055485" y="455930"/>
                  </a:lnTo>
                  <a:lnTo>
                    <a:pt x="7058025" y="504189"/>
                  </a:lnTo>
                  <a:lnTo>
                    <a:pt x="7055485" y="553085"/>
                  </a:lnTo>
                  <a:lnTo>
                    <a:pt x="7048500" y="600075"/>
                  </a:lnTo>
                  <a:lnTo>
                    <a:pt x="7037705" y="645795"/>
                  </a:lnTo>
                  <a:lnTo>
                    <a:pt x="7022465" y="690245"/>
                  </a:lnTo>
                  <a:lnTo>
                    <a:pt x="7003415" y="732155"/>
                  </a:lnTo>
                  <a:lnTo>
                    <a:pt x="6981190" y="772160"/>
                  </a:lnTo>
                  <a:lnTo>
                    <a:pt x="6955155" y="809625"/>
                  </a:lnTo>
                  <a:lnTo>
                    <a:pt x="6925945" y="844550"/>
                  </a:lnTo>
                  <a:lnTo>
                    <a:pt x="6893560" y="876935"/>
                  </a:lnTo>
                  <a:lnTo>
                    <a:pt x="6858635" y="906145"/>
                  </a:lnTo>
                  <a:lnTo>
                    <a:pt x="6821170" y="932180"/>
                  </a:lnTo>
                  <a:lnTo>
                    <a:pt x="6781165" y="954405"/>
                  </a:lnTo>
                  <a:lnTo>
                    <a:pt x="6739255" y="973455"/>
                  </a:lnTo>
                  <a:lnTo>
                    <a:pt x="6694805" y="988695"/>
                  </a:lnTo>
                  <a:lnTo>
                    <a:pt x="6649085" y="999489"/>
                  </a:lnTo>
                  <a:lnTo>
                    <a:pt x="6602095" y="1006475"/>
                  </a:lnTo>
                  <a:lnTo>
                    <a:pt x="6553200" y="1009014"/>
                  </a:lnTo>
                  <a:lnTo>
                    <a:pt x="504825" y="1009014"/>
                  </a:lnTo>
                  <a:lnTo>
                    <a:pt x="455930" y="1006475"/>
                  </a:lnTo>
                  <a:lnTo>
                    <a:pt x="408939" y="999489"/>
                  </a:lnTo>
                  <a:lnTo>
                    <a:pt x="363220" y="988695"/>
                  </a:lnTo>
                  <a:lnTo>
                    <a:pt x="318770" y="973455"/>
                  </a:lnTo>
                  <a:lnTo>
                    <a:pt x="276860" y="954405"/>
                  </a:lnTo>
                  <a:lnTo>
                    <a:pt x="236854" y="932180"/>
                  </a:lnTo>
                  <a:lnTo>
                    <a:pt x="199389" y="906145"/>
                  </a:lnTo>
                  <a:lnTo>
                    <a:pt x="164464" y="876935"/>
                  </a:lnTo>
                  <a:lnTo>
                    <a:pt x="132079" y="844550"/>
                  </a:lnTo>
                  <a:lnTo>
                    <a:pt x="102870" y="809625"/>
                  </a:lnTo>
                  <a:lnTo>
                    <a:pt x="76835" y="772160"/>
                  </a:lnTo>
                  <a:lnTo>
                    <a:pt x="54610" y="732155"/>
                  </a:lnTo>
                  <a:lnTo>
                    <a:pt x="35560" y="690245"/>
                  </a:lnTo>
                  <a:lnTo>
                    <a:pt x="20320" y="645795"/>
                  </a:lnTo>
                  <a:lnTo>
                    <a:pt x="9525" y="600075"/>
                  </a:lnTo>
                  <a:lnTo>
                    <a:pt x="2540" y="553085"/>
                  </a:lnTo>
                  <a:lnTo>
                    <a:pt x="0" y="504189"/>
                  </a:lnTo>
                  <a:close/>
                </a:path>
              </a:pathLst>
            </a:custGeom>
            <a:ln w="25908">
              <a:solidFill>
                <a:srgbClr val="4F81B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235075" y="3724909"/>
              <a:ext cx="6793865" cy="827405"/>
            </a:xfrm>
            <a:custGeom>
              <a:avLst/>
              <a:gdLst/>
              <a:ahLst/>
              <a:cxnLst/>
              <a:rect l="l" t="t" r="r" b="b"/>
              <a:pathLst>
                <a:path w="6793865" h="827404">
                  <a:moveTo>
                    <a:pt x="6380480" y="0"/>
                  </a:moveTo>
                  <a:lnTo>
                    <a:pt x="414019" y="0"/>
                  </a:lnTo>
                  <a:lnTo>
                    <a:pt x="365759" y="2539"/>
                  </a:lnTo>
                  <a:lnTo>
                    <a:pt x="318769" y="10794"/>
                  </a:lnTo>
                  <a:lnTo>
                    <a:pt x="274319" y="24129"/>
                  </a:lnTo>
                  <a:lnTo>
                    <a:pt x="231775" y="41909"/>
                  </a:lnTo>
                  <a:lnTo>
                    <a:pt x="192405" y="64134"/>
                  </a:lnTo>
                  <a:lnTo>
                    <a:pt x="154940" y="90804"/>
                  </a:lnTo>
                  <a:lnTo>
                    <a:pt x="121284" y="121284"/>
                  </a:lnTo>
                  <a:lnTo>
                    <a:pt x="90805" y="154939"/>
                  </a:lnTo>
                  <a:lnTo>
                    <a:pt x="64769" y="191769"/>
                  </a:lnTo>
                  <a:lnTo>
                    <a:pt x="41909" y="231775"/>
                  </a:lnTo>
                  <a:lnTo>
                    <a:pt x="24130" y="274319"/>
                  </a:lnTo>
                  <a:lnTo>
                    <a:pt x="10794" y="318769"/>
                  </a:lnTo>
                  <a:lnTo>
                    <a:pt x="3175" y="365125"/>
                  </a:lnTo>
                  <a:lnTo>
                    <a:pt x="0" y="413384"/>
                  </a:lnTo>
                  <a:lnTo>
                    <a:pt x="3175" y="461644"/>
                  </a:lnTo>
                  <a:lnTo>
                    <a:pt x="10794" y="508634"/>
                  </a:lnTo>
                  <a:lnTo>
                    <a:pt x="24130" y="553084"/>
                  </a:lnTo>
                  <a:lnTo>
                    <a:pt x="41909" y="595629"/>
                  </a:lnTo>
                  <a:lnTo>
                    <a:pt x="64769" y="635634"/>
                  </a:lnTo>
                  <a:lnTo>
                    <a:pt x="90805" y="672464"/>
                  </a:lnTo>
                  <a:lnTo>
                    <a:pt x="121284" y="706119"/>
                  </a:lnTo>
                  <a:lnTo>
                    <a:pt x="154940" y="736600"/>
                  </a:lnTo>
                  <a:lnTo>
                    <a:pt x="192405" y="763269"/>
                  </a:lnTo>
                  <a:lnTo>
                    <a:pt x="231775" y="785494"/>
                  </a:lnTo>
                  <a:lnTo>
                    <a:pt x="274319" y="803275"/>
                  </a:lnTo>
                  <a:lnTo>
                    <a:pt x="318769" y="816609"/>
                  </a:lnTo>
                  <a:lnTo>
                    <a:pt x="365759" y="824864"/>
                  </a:lnTo>
                  <a:lnTo>
                    <a:pt x="414019" y="827404"/>
                  </a:lnTo>
                  <a:lnTo>
                    <a:pt x="6380480" y="827404"/>
                  </a:lnTo>
                  <a:lnTo>
                    <a:pt x="6428740" y="824864"/>
                  </a:lnTo>
                  <a:lnTo>
                    <a:pt x="6475095" y="816609"/>
                  </a:lnTo>
                  <a:lnTo>
                    <a:pt x="6520180" y="803275"/>
                  </a:lnTo>
                  <a:lnTo>
                    <a:pt x="6562090" y="785494"/>
                  </a:lnTo>
                  <a:lnTo>
                    <a:pt x="6602095" y="763269"/>
                  </a:lnTo>
                  <a:lnTo>
                    <a:pt x="6638925" y="736600"/>
                  </a:lnTo>
                  <a:lnTo>
                    <a:pt x="6673215" y="706119"/>
                  </a:lnTo>
                  <a:lnTo>
                    <a:pt x="6703059" y="672464"/>
                  </a:lnTo>
                  <a:lnTo>
                    <a:pt x="6729730" y="635634"/>
                  </a:lnTo>
                  <a:lnTo>
                    <a:pt x="6751955" y="595629"/>
                  </a:lnTo>
                  <a:lnTo>
                    <a:pt x="6769734" y="553084"/>
                  </a:lnTo>
                  <a:lnTo>
                    <a:pt x="6783070" y="508634"/>
                  </a:lnTo>
                  <a:lnTo>
                    <a:pt x="6791325" y="461644"/>
                  </a:lnTo>
                  <a:lnTo>
                    <a:pt x="6793865" y="413384"/>
                  </a:lnTo>
                  <a:lnTo>
                    <a:pt x="6791325" y="365125"/>
                  </a:lnTo>
                  <a:lnTo>
                    <a:pt x="6783070" y="318769"/>
                  </a:lnTo>
                  <a:lnTo>
                    <a:pt x="6769734" y="274319"/>
                  </a:lnTo>
                  <a:lnTo>
                    <a:pt x="6751955" y="231775"/>
                  </a:lnTo>
                  <a:lnTo>
                    <a:pt x="6729730" y="191769"/>
                  </a:lnTo>
                  <a:lnTo>
                    <a:pt x="6703059" y="154939"/>
                  </a:lnTo>
                  <a:lnTo>
                    <a:pt x="6673215" y="121284"/>
                  </a:lnTo>
                  <a:lnTo>
                    <a:pt x="6638925" y="90804"/>
                  </a:lnTo>
                  <a:lnTo>
                    <a:pt x="6602095" y="64134"/>
                  </a:lnTo>
                  <a:lnTo>
                    <a:pt x="6562090" y="41909"/>
                  </a:lnTo>
                  <a:lnTo>
                    <a:pt x="6520180" y="24129"/>
                  </a:lnTo>
                  <a:lnTo>
                    <a:pt x="6475095" y="10794"/>
                  </a:lnTo>
                  <a:lnTo>
                    <a:pt x="6428740" y="2539"/>
                  </a:lnTo>
                  <a:lnTo>
                    <a:pt x="6380480" y="0"/>
                  </a:lnTo>
                  <a:close/>
                </a:path>
              </a:pathLst>
            </a:custGeom>
            <a:solidFill>
              <a:srgbClr val="C5D9E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235075" y="3724909"/>
              <a:ext cx="6793865" cy="827405"/>
            </a:xfrm>
            <a:custGeom>
              <a:avLst/>
              <a:gdLst/>
              <a:ahLst/>
              <a:cxnLst/>
              <a:rect l="l" t="t" r="r" b="b"/>
              <a:pathLst>
                <a:path w="6793865" h="827404">
                  <a:moveTo>
                    <a:pt x="0" y="413384"/>
                  </a:moveTo>
                  <a:lnTo>
                    <a:pt x="3175" y="365125"/>
                  </a:lnTo>
                  <a:lnTo>
                    <a:pt x="10794" y="318769"/>
                  </a:lnTo>
                  <a:lnTo>
                    <a:pt x="24130" y="274319"/>
                  </a:lnTo>
                  <a:lnTo>
                    <a:pt x="41909" y="231775"/>
                  </a:lnTo>
                  <a:lnTo>
                    <a:pt x="64769" y="191769"/>
                  </a:lnTo>
                  <a:lnTo>
                    <a:pt x="90805" y="154939"/>
                  </a:lnTo>
                  <a:lnTo>
                    <a:pt x="121284" y="121284"/>
                  </a:lnTo>
                  <a:lnTo>
                    <a:pt x="154940" y="90804"/>
                  </a:lnTo>
                  <a:lnTo>
                    <a:pt x="192405" y="64134"/>
                  </a:lnTo>
                  <a:lnTo>
                    <a:pt x="231775" y="41909"/>
                  </a:lnTo>
                  <a:lnTo>
                    <a:pt x="274319" y="24129"/>
                  </a:lnTo>
                  <a:lnTo>
                    <a:pt x="318769" y="10794"/>
                  </a:lnTo>
                  <a:lnTo>
                    <a:pt x="365759" y="2539"/>
                  </a:lnTo>
                  <a:lnTo>
                    <a:pt x="414019" y="0"/>
                  </a:lnTo>
                  <a:lnTo>
                    <a:pt x="6380480" y="0"/>
                  </a:lnTo>
                  <a:lnTo>
                    <a:pt x="6428740" y="2539"/>
                  </a:lnTo>
                  <a:lnTo>
                    <a:pt x="6475095" y="10794"/>
                  </a:lnTo>
                  <a:lnTo>
                    <a:pt x="6520180" y="24129"/>
                  </a:lnTo>
                  <a:lnTo>
                    <a:pt x="6562090" y="41909"/>
                  </a:lnTo>
                  <a:lnTo>
                    <a:pt x="6602095" y="64134"/>
                  </a:lnTo>
                  <a:lnTo>
                    <a:pt x="6638925" y="90804"/>
                  </a:lnTo>
                  <a:lnTo>
                    <a:pt x="6673215" y="121284"/>
                  </a:lnTo>
                  <a:lnTo>
                    <a:pt x="6703059" y="154939"/>
                  </a:lnTo>
                  <a:lnTo>
                    <a:pt x="6729730" y="191769"/>
                  </a:lnTo>
                  <a:lnTo>
                    <a:pt x="6751955" y="231775"/>
                  </a:lnTo>
                  <a:lnTo>
                    <a:pt x="6769734" y="274319"/>
                  </a:lnTo>
                  <a:lnTo>
                    <a:pt x="6783070" y="318769"/>
                  </a:lnTo>
                  <a:lnTo>
                    <a:pt x="6791325" y="365125"/>
                  </a:lnTo>
                  <a:lnTo>
                    <a:pt x="6793865" y="413384"/>
                  </a:lnTo>
                  <a:lnTo>
                    <a:pt x="6791325" y="461644"/>
                  </a:lnTo>
                  <a:lnTo>
                    <a:pt x="6783070" y="508634"/>
                  </a:lnTo>
                  <a:lnTo>
                    <a:pt x="6769734" y="553084"/>
                  </a:lnTo>
                  <a:lnTo>
                    <a:pt x="6751955" y="595629"/>
                  </a:lnTo>
                  <a:lnTo>
                    <a:pt x="6729730" y="635634"/>
                  </a:lnTo>
                  <a:lnTo>
                    <a:pt x="6703059" y="672464"/>
                  </a:lnTo>
                  <a:lnTo>
                    <a:pt x="6673215" y="706119"/>
                  </a:lnTo>
                  <a:lnTo>
                    <a:pt x="6638925" y="736600"/>
                  </a:lnTo>
                  <a:lnTo>
                    <a:pt x="6602095" y="763269"/>
                  </a:lnTo>
                  <a:lnTo>
                    <a:pt x="6562090" y="785494"/>
                  </a:lnTo>
                  <a:lnTo>
                    <a:pt x="6520180" y="803275"/>
                  </a:lnTo>
                  <a:lnTo>
                    <a:pt x="6475095" y="816609"/>
                  </a:lnTo>
                  <a:lnTo>
                    <a:pt x="6428740" y="824864"/>
                  </a:lnTo>
                  <a:lnTo>
                    <a:pt x="6380480" y="827404"/>
                  </a:lnTo>
                  <a:lnTo>
                    <a:pt x="414019" y="827404"/>
                  </a:lnTo>
                  <a:lnTo>
                    <a:pt x="365759" y="824864"/>
                  </a:lnTo>
                  <a:lnTo>
                    <a:pt x="318769" y="816609"/>
                  </a:lnTo>
                  <a:lnTo>
                    <a:pt x="274319" y="803275"/>
                  </a:lnTo>
                  <a:lnTo>
                    <a:pt x="231775" y="785494"/>
                  </a:lnTo>
                  <a:lnTo>
                    <a:pt x="192405" y="763269"/>
                  </a:lnTo>
                  <a:lnTo>
                    <a:pt x="154940" y="736600"/>
                  </a:lnTo>
                  <a:lnTo>
                    <a:pt x="121284" y="706119"/>
                  </a:lnTo>
                  <a:lnTo>
                    <a:pt x="90805" y="672464"/>
                  </a:lnTo>
                  <a:lnTo>
                    <a:pt x="64769" y="635634"/>
                  </a:lnTo>
                  <a:lnTo>
                    <a:pt x="41909" y="595629"/>
                  </a:lnTo>
                  <a:lnTo>
                    <a:pt x="24130" y="553084"/>
                  </a:lnTo>
                  <a:lnTo>
                    <a:pt x="10794" y="508634"/>
                  </a:lnTo>
                  <a:lnTo>
                    <a:pt x="3175" y="461644"/>
                  </a:lnTo>
                  <a:lnTo>
                    <a:pt x="0" y="413384"/>
                  </a:lnTo>
                  <a:close/>
                </a:path>
              </a:pathLst>
            </a:custGeom>
            <a:ln w="25908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403985" y="5012689"/>
              <a:ext cx="6995159" cy="757555"/>
            </a:xfrm>
            <a:custGeom>
              <a:avLst/>
              <a:gdLst/>
              <a:ahLst/>
              <a:cxnLst/>
              <a:rect l="l" t="t" r="r" b="b"/>
              <a:pathLst>
                <a:path w="6995159" h="757554">
                  <a:moveTo>
                    <a:pt x="6616065" y="0"/>
                  </a:moveTo>
                  <a:lnTo>
                    <a:pt x="378459" y="0"/>
                  </a:lnTo>
                  <a:lnTo>
                    <a:pt x="330834" y="2540"/>
                  </a:lnTo>
                  <a:lnTo>
                    <a:pt x="285115" y="11430"/>
                  </a:lnTo>
                  <a:lnTo>
                    <a:pt x="241300" y="25400"/>
                  </a:lnTo>
                  <a:lnTo>
                    <a:pt x="200659" y="44450"/>
                  </a:lnTo>
                  <a:lnTo>
                    <a:pt x="161925" y="67945"/>
                  </a:lnTo>
                  <a:lnTo>
                    <a:pt x="127000" y="95250"/>
                  </a:lnTo>
                  <a:lnTo>
                    <a:pt x="95250" y="127000"/>
                  </a:lnTo>
                  <a:lnTo>
                    <a:pt x="67309" y="161925"/>
                  </a:lnTo>
                  <a:lnTo>
                    <a:pt x="43815" y="200660"/>
                  </a:lnTo>
                  <a:lnTo>
                    <a:pt x="25400" y="241935"/>
                  </a:lnTo>
                  <a:lnTo>
                    <a:pt x="11430" y="285115"/>
                  </a:lnTo>
                  <a:lnTo>
                    <a:pt x="2540" y="330835"/>
                  </a:lnTo>
                  <a:lnTo>
                    <a:pt x="0" y="378460"/>
                  </a:lnTo>
                  <a:lnTo>
                    <a:pt x="2540" y="426085"/>
                  </a:lnTo>
                  <a:lnTo>
                    <a:pt x="11430" y="471805"/>
                  </a:lnTo>
                  <a:lnTo>
                    <a:pt x="25400" y="515620"/>
                  </a:lnTo>
                  <a:lnTo>
                    <a:pt x="43815" y="556895"/>
                  </a:lnTo>
                  <a:lnTo>
                    <a:pt x="67309" y="594995"/>
                  </a:lnTo>
                  <a:lnTo>
                    <a:pt x="95250" y="629920"/>
                  </a:lnTo>
                  <a:lnTo>
                    <a:pt x="127000" y="661670"/>
                  </a:lnTo>
                  <a:lnTo>
                    <a:pt x="161925" y="689610"/>
                  </a:lnTo>
                  <a:lnTo>
                    <a:pt x="200659" y="713105"/>
                  </a:lnTo>
                  <a:lnTo>
                    <a:pt x="241300" y="731520"/>
                  </a:lnTo>
                  <a:lnTo>
                    <a:pt x="285115" y="745490"/>
                  </a:lnTo>
                  <a:lnTo>
                    <a:pt x="330834" y="754380"/>
                  </a:lnTo>
                  <a:lnTo>
                    <a:pt x="378459" y="757555"/>
                  </a:lnTo>
                  <a:lnTo>
                    <a:pt x="6616065" y="757555"/>
                  </a:lnTo>
                  <a:lnTo>
                    <a:pt x="6663690" y="754380"/>
                  </a:lnTo>
                  <a:lnTo>
                    <a:pt x="6709410" y="745490"/>
                  </a:lnTo>
                  <a:lnTo>
                    <a:pt x="6753225" y="731520"/>
                  </a:lnTo>
                  <a:lnTo>
                    <a:pt x="6794500" y="713105"/>
                  </a:lnTo>
                  <a:lnTo>
                    <a:pt x="6832600" y="689610"/>
                  </a:lnTo>
                  <a:lnTo>
                    <a:pt x="6867525" y="661670"/>
                  </a:lnTo>
                  <a:lnTo>
                    <a:pt x="6899275" y="629920"/>
                  </a:lnTo>
                  <a:lnTo>
                    <a:pt x="6927215" y="594995"/>
                  </a:lnTo>
                  <a:lnTo>
                    <a:pt x="6950710" y="556895"/>
                  </a:lnTo>
                  <a:lnTo>
                    <a:pt x="6969125" y="515620"/>
                  </a:lnTo>
                  <a:lnTo>
                    <a:pt x="6983095" y="471805"/>
                  </a:lnTo>
                  <a:lnTo>
                    <a:pt x="6991985" y="426085"/>
                  </a:lnTo>
                  <a:lnTo>
                    <a:pt x="6995160" y="378460"/>
                  </a:lnTo>
                  <a:lnTo>
                    <a:pt x="6991985" y="330835"/>
                  </a:lnTo>
                  <a:lnTo>
                    <a:pt x="6983095" y="285115"/>
                  </a:lnTo>
                  <a:lnTo>
                    <a:pt x="6969125" y="241935"/>
                  </a:lnTo>
                  <a:lnTo>
                    <a:pt x="6950710" y="200660"/>
                  </a:lnTo>
                  <a:lnTo>
                    <a:pt x="6927215" y="161925"/>
                  </a:lnTo>
                  <a:lnTo>
                    <a:pt x="6899275" y="127000"/>
                  </a:lnTo>
                  <a:lnTo>
                    <a:pt x="6867525" y="95250"/>
                  </a:lnTo>
                  <a:lnTo>
                    <a:pt x="6832600" y="67945"/>
                  </a:lnTo>
                  <a:lnTo>
                    <a:pt x="6794500" y="44450"/>
                  </a:lnTo>
                  <a:lnTo>
                    <a:pt x="6753225" y="25400"/>
                  </a:lnTo>
                  <a:lnTo>
                    <a:pt x="6709410" y="11430"/>
                  </a:lnTo>
                  <a:lnTo>
                    <a:pt x="6663690" y="2540"/>
                  </a:lnTo>
                  <a:lnTo>
                    <a:pt x="6616065" y="0"/>
                  </a:lnTo>
                  <a:close/>
                </a:path>
              </a:pathLst>
            </a:custGeom>
            <a:solidFill>
              <a:srgbClr val="C5D9E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403985" y="5012689"/>
              <a:ext cx="6995159" cy="757555"/>
            </a:xfrm>
            <a:custGeom>
              <a:avLst/>
              <a:gdLst/>
              <a:ahLst/>
              <a:cxnLst/>
              <a:rect l="l" t="t" r="r" b="b"/>
              <a:pathLst>
                <a:path w="6995159" h="757554">
                  <a:moveTo>
                    <a:pt x="0" y="378460"/>
                  </a:moveTo>
                  <a:lnTo>
                    <a:pt x="2540" y="330835"/>
                  </a:lnTo>
                  <a:lnTo>
                    <a:pt x="11430" y="285115"/>
                  </a:lnTo>
                  <a:lnTo>
                    <a:pt x="25400" y="241935"/>
                  </a:lnTo>
                  <a:lnTo>
                    <a:pt x="43815" y="200660"/>
                  </a:lnTo>
                  <a:lnTo>
                    <a:pt x="67309" y="161925"/>
                  </a:lnTo>
                  <a:lnTo>
                    <a:pt x="95250" y="127000"/>
                  </a:lnTo>
                  <a:lnTo>
                    <a:pt x="127000" y="95250"/>
                  </a:lnTo>
                  <a:lnTo>
                    <a:pt x="161925" y="67945"/>
                  </a:lnTo>
                  <a:lnTo>
                    <a:pt x="200659" y="44450"/>
                  </a:lnTo>
                  <a:lnTo>
                    <a:pt x="241300" y="25400"/>
                  </a:lnTo>
                  <a:lnTo>
                    <a:pt x="285115" y="11430"/>
                  </a:lnTo>
                  <a:lnTo>
                    <a:pt x="330834" y="2540"/>
                  </a:lnTo>
                  <a:lnTo>
                    <a:pt x="378459" y="0"/>
                  </a:lnTo>
                  <a:lnTo>
                    <a:pt x="6616065" y="0"/>
                  </a:lnTo>
                  <a:lnTo>
                    <a:pt x="6663690" y="2540"/>
                  </a:lnTo>
                  <a:lnTo>
                    <a:pt x="6709410" y="11430"/>
                  </a:lnTo>
                  <a:lnTo>
                    <a:pt x="6753225" y="25400"/>
                  </a:lnTo>
                  <a:lnTo>
                    <a:pt x="6794500" y="44450"/>
                  </a:lnTo>
                  <a:lnTo>
                    <a:pt x="6832600" y="67945"/>
                  </a:lnTo>
                  <a:lnTo>
                    <a:pt x="6867525" y="95250"/>
                  </a:lnTo>
                  <a:lnTo>
                    <a:pt x="6899275" y="127000"/>
                  </a:lnTo>
                  <a:lnTo>
                    <a:pt x="6927215" y="161925"/>
                  </a:lnTo>
                  <a:lnTo>
                    <a:pt x="6950710" y="200660"/>
                  </a:lnTo>
                  <a:lnTo>
                    <a:pt x="6969125" y="241935"/>
                  </a:lnTo>
                  <a:lnTo>
                    <a:pt x="6983095" y="285115"/>
                  </a:lnTo>
                  <a:lnTo>
                    <a:pt x="6991985" y="330835"/>
                  </a:lnTo>
                  <a:lnTo>
                    <a:pt x="6995160" y="378460"/>
                  </a:lnTo>
                  <a:lnTo>
                    <a:pt x="6991985" y="426085"/>
                  </a:lnTo>
                  <a:lnTo>
                    <a:pt x="6983095" y="471805"/>
                  </a:lnTo>
                  <a:lnTo>
                    <a:pt x="6969125" y="515620"/>
                  </a:lnTo>
                  <a:lnTo>
                    <a:pt x="6950710" y="556895"/>
                  </a:lnTo>
                  <a:lnTo>
                    <a:pt x="6927215" y="594995"/>
                  </a:lnTo>
                  <a:lnTo>
                    <a:pt x="6899275" y="629920"/>
                  </a:lnTo>
                  <a:lnTo>
                    <a:pt x="6867525" y="661670"/>
                  </a:lnTo>
                  <a:lnTo>
                    <a:pt x="6832600" y="689610"/>
                  </a:lnTo>
                  <a:lnTo>
                    <a:pt x="6794500" y="713105"/>
                  </a:lnTo>
                  <a:lnTo>
                    <a:pt x="6753225" y="731520"/>
                  </a:lnTo>
                  <a:lnTo>
                    <a:pt x="6709410" y="745490"/>
                  </a:lnTo>
                  <a:lnTo>
                    <a:pt x="6663690" y="754380"/>
                  </a:lnTo>
                  <a:lnTo>
                    <a:pt x="6616065" y="757555"/>
                  </a:lnTo>
                  <a:lnTo>
                    <a:pt x="378459" y="757555"/>
                  </a:lnTo>
                  <a:lnTo>
                    <a:pt x="330834" y="754380"/>
                  </a:lnTo>
                  <a:lnTo>
                    <a:pt x="285115" y="745490"/>
                  </a:lnTo>
                  <a:lnTo>
                    <a:pt x="241300" y="731520"/>
                  </a:lnTo>
                  <a:lnTo>
                    <a:pt x="200659" y="713105"/>
                  </a:lnTo>
                  <a:lnTo>
                    <a:pt x="161925" y="689610"/>
                  </a:lnTo>
                  <a:lnTo>
                    <a:pt x="127000" y="661670"/>
                  </a:lnTo>
                  <a:lnTo>
                    <a:pt x="95250" y="629920"/>
                  </a:lnTo>
                  <a:lnTo>
                    <a:pt x="67309" y="594995"/>
                  </a:lnTo>
                  <a:lnTo>
                    <a:pt x="43815" y="556895"/>
                  </a:lnTo>
                  <a:lnTo>
                    <a:pt x="25400" y="515620"/>
                  </a:lnTo>
                  <a:lnTo>
                    <a:pt x="11430" y="471805"/>
                  </a:lnTo>
                  <a:lnTo>
                    <a:pt x="2540" y="426085"/>
                  </a:lnTo>
                  <a:lnTo>
                    <a:pt x="0" y="378460"/>
                  </a:lnTo>
                  <a:close/>
                </a:path>
              </a:pathLst>
            </a:custGeom>
            <a:ln w="25908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581964" y="581914"/>
            <a:ext cx="7520940" cy="513080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2881630" marR="5080" indent="-2701925">
              <a:lnSpc>
                <a:spcPts val="2860"/>
              </a:lnSpc>
              <a:spcBef>
                <a:spcPts val="210"/>
              </a:spcBef>
            </a:pPr>
            <a:r>
              <a:rPr dirty="0" sz="2400" spc="-10" b="1" i="1">
                <a:solidFill>
                  <a:srgbClr val="001F5F"/>
                </a:solidFill>
                <a:latin typeface="Times New Roman"/>
                <a:cs typeface="Times New Roman"/>
              </a:rPr>
              <a:t>Направления</a:t>
            </a:r>
            <a:r>
              <a:rPr dirty="0" sz="2400" spc="-114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социально-коммуникативного</a:t>
            </a:r>
            <a:r>
              <a:rPr dirty="0" sz="2400" spc="-90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развития </a:t>
            </a:r>
            <a:r>
              <a:rPr dirty="0" sz="2400" spc="-585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обучающихся: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15"/>
              </a:spcBef>
            </a:pP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Сфера</a:t>
            </a:r>
            <a:r>
              <a:rPr dirty="0" sz="2400" spc="-30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социальных</a:t>
            </a:r>
            <a:r>
              <a:rPr dirty="0" sz="2400" spc="5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отношений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marL="350520" marR="2071370">
              <a:lnSpc>
                <a:spcPct val="100000"/>
              </a:lnSpc>
              <a:spcBef>
                <a:spcPts val="1860"/>
              </a:spcBef>
            </a:pP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Область формирования основ </a:t>
            </a:r>
            <a:r>
              <a:rPr dirty="0" sz="2400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гражданственности</a:t>
            </a:r>
            <a:r>
              <a:rPr dirty="0" sz="2400" spc="-30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b="1" i="1">
                <a:solidFill>
                  <a:srgbClr val="964607"/>
                </a:solidFill>
                <a:latin typeface="Times New Roman"/>
                <a:cs typeface="Times New Roman"/>
              </a:rPr>
              <a:t>и</a:t>
            </a:r>
            <a:r>
              <a:rPr dirty="0" sz="2400" spc="-70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патриотизма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marL="866140">
              <a:lnSpc>
                <a:spcPct val="100000"/>
              </a:lnSpc>
              <a:spcBef>
                <a:spcPts val="1860"/>
              </a:spcBef>
            </a:pP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Сфера</a:t>
            </a:r>
            <a:r>
              <a:rPr dirty="0" sz="2400" spc="-60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b="1" i="1">
                <a:solidFill>
                  <a:srgbClr val="964607"/>
                </a:solidFill>
                <a:latin typeface="Times New Roman"/>
                <a:cs typeface="Times New Roman"/>
              </a:rPr>
              <a:t>трудового</a:t>
            </a:r>
            <a:r>
              <a:rPr dirty="0" sz="2400" spc="-55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воспитания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marL="1024890" marR="763270">
              <a:lnSpc>
                <a:spcPts val="2860"/>
              </a:lnSpc>
              <a:spcBef>
                <a:spcPts val="2315"/>
              </a:spcBef>
            </a:pP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Область</a:t>
            </a:r>
            <a:r>
              <a:rPr dirty="0" sz="2400" spc="-110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формирования</a:t>
            </a:r>
            <a:r>
              <a:rPr dirty="0" sz="2400" spc="-70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основ</a:t>
            </a:r>
            <a:r>
              <a:rPr dirty="0" sz="2400" spc="-90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безопасного </a:t>
            </a:r>
            <a:r>
              <a:rPr dirty="0" sz="2400" spc="-585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поведения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10895" y="248031"/>
            <a:ext cx="8595995" cy="6363335"/>
            <a:chOff x="310895" y="248031"/>
            <a:chExt cx="8595995" cy="6363335"/>
          </a:xfrm>
        </p:grpSpPr>
        <p:sp>
          <p:nvSpPr>
            <p:cNvPr id="3" name="object 3"/>
            <p:cNvSpPr/>
            <p:nvPr/>
          </p:nvSpPr>
          <p:spPr>
            <a:xfrm>
              <a:off x="323849" y="260985"/>
              <a:ext cx="8569960" cy="6337300"/>
            </a:xfrm>
            <a:custGeom>
              <a:avLst/>
              <a:gdLst/>
              <a:ahLst/>
              <a:cxnLst/>
              <a:rect l="l" t="t" r="r" b="b"/>
              <a:pathLst>
                <a:path w="8569960" h="6337300">
                  <a:moveTo>
                    <a:pt x="8569960" y="0"/>
                  </a:moveTo>
                  <a:lnTo>
                    <a:pt x="0" y="0"/>
                  </a:lnTo>
                  <a:lnTo>
                    <a:pt x="0" y="6337300"/>
                  </a:lnTo>
                  <a:lnTo>
                    <a:pt x="8569960" y="6337300"/>
                  </a:lnTo>
                  <a:lnTo>
                    <a:pt x="8569960" y="0"/>
                  </a:lnTo>
                  <a:close/>
                </a:path>
              </a:pathLst>
            </a:custGeom>
            <a:solidFill>
              <a:srgbClr val="FAD3B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323849" y="260985"/>
              <a:ext cx="8569960" cy="6337300"/>
            </a:xfrm>
            <a:custGeom>
              <a:avLst/>
              <a:gdLst/>
              <a:ahLst/>
              <a:cxnLst/>
              <a:rect l="l" t="t" r="r" b="b"/>
              <a:pathLst>
                <a:path w="8569960" h="6337300">
                  <a:moveTo>
                    <a:pt x="0" y="6337300"/>
                  </a:moveTo>
                  <a:lnTo>
                    <a:pt x="8569960" y="6337300"/>
                  </a:lnTo>
                  <a:lnTo>
                    <a:pt x="8569960" y="0"/>
                  </a:lnTo>
                  <a:lnTo>
                    <a:pt x="0" y="0"/>
                  </a:lnTo>
                  <a:lnTo>
                    <a:pt x="0" y="6337300"/>
                  </a:lnTo>
                  <a:close/>
                </a:path>
              </a:pathLst>
            </a:custGeom>
            <a:ln w="25908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629920" y="1396364"/>
              <a:ext cx="7487920" cy="831850"/>
            </a:xfrm>
            <a:custGeom>
              <a:avLst/>
              <a:gdLst/>
              <a:ahLst/>
              <a:cxnLst/>
              <a:rect l="l" t="t" r="r" b="b"/>
              <a:pathLst>
                <a:path w="7487920" h="831850">
                  <a:moveTo>
                    <a:pt x="7071359" y="0"/>
                  </a:moveTo>
                  <a:lnTo>
                    <a:pt x="416560" y="0"/>
                  </a:lnTo>
                  <a:lnTo>
                    <a:pt x="367664" y="2539"/>
                  </a:lnTo>
                  <a:lnTo>
                    <a:pt x="320674" y="10795"/>
                  </a:lnTo>
                  <a:lnTo>
                    <a:pt x="276224" y="24130"/>
                  </a:lnTo>
                  <a:lnTo>
                    <a:pt x="233045" y="41910"/>
                  </a:lnTo>
                  <a:lnTo>
                    <a:pt x="193039" y="64770"/>
                  </a:lnTo>
                  <a:lnTo>
                    <a:pt x="156209" y="91439"/>
                  </a:lnTo>
                  <a:lnTo>
                    <a:pt x="121920" y="121920"/>
                  </a:lnTo>
                  <a:lnTo>
                    <a:pt x="91439" y="155575"/>
                  </a:lnTo>
                  <a:lnTo>
                    <a:pt x="64770" y="193039"/>
                  </a:lnTo>
                  <a:lnTo>
                    <a:pt x="42545" y="233045"/>
                  </a:lnTo>
                  <a:lnTo>
                    <a:pt x="24764" y="275589"/>
                  </a:lnTo>
                  <a:lnTo>
                    <a:pt x="11429" y="320675"/>
                  </a:lnTo>
                  <a:lnTo>
                    <a:pt x="3175" y="367030"/>
                  </a:lnTo>
                  <a:lnTo>
                    <a:pt x="0" y="415925"/>
                  </a:lnTo>
                  <a:lnTo>
                    <a:pt x="3175" y="464185"/>
                  </a:lnTo>
                  <a:lnTo>
                    <a:pt x="11429" y="511175"/>
                  </a:lnTo>
                  <a:lnTo>
                    <a:pt x="24764" y="556260"/>
                  </a:lnTo>
                  <a:lnTo>
                    <a:pt x="42545" y="598805"/>
                  </a:lnTo>
                  <a:lnTo>
                    <a:pt x="64770" y="638810"/>
                  </a:lnTo>
                  <a:lnTo>
                    <a:pt x="91439" y="676275"/>
                  </a:lnTo>
                  <a:lnTo>
                    <a:pt x="121920" y="709930"/>
                  </a:lnTo>
                  <a:lnTo>
                    <a:pt x="156209" y="740410"/>
                  </a:lnTo>
                  <a:lnTo>
                    <a:pt x="193039" y="767080"/>
                  </a:lnTo>
                  <a:lnTo>
                    <a:pt x="233045" y="789305"/>
                  </a:lnTo>
                  <a:lnTo>
                    <a:pt x="276224" y="807720"/>
                  </a:lnTo>
                  <a:lnTo>
                    <a:pt x="320674" y="821055"/>
                  </a:lnTo>
                  <a:lnTo>
                    <a:pt x="367664" y="829310"/>
                  </a:lnTo>
                  <a:lnTo>
                    <a:pt x="416560" y="831850"/>
                  </a:lnTo>
                  <a:lnTo>
                    <a:pt x="7071359" y="831850"/>
                  </a:lnTo>
                  <a:lnTo>
                    <a:pt x="7120255" y="829310"/>
                  </a:lnTo>
                  <a:lnTo>
                    <a:pt x="7167245" y="821055"/>
                  </a:lnTo>
                  <a:lnTo>
                    <a:pt x="7211695" y="807720"/>
                  </a:lnTo>
                  <a:lnTo>
                    <a:pt x="7254875" y="789305"/>
                  </a:lnTo>
                  <a:lnTo>
                    <a:pt x="7294880" y="767080"/>
                  </a:lnTo>
                  <a:lnTo>
                    <a:pt x="7331709" y="740410"/>
                  </a:lnTo>
                  <a:lnTo>
                    <a:pt x="7366000" y="709930"/>
                  </a:lnTo>
                  <a:lnTo>
                    <a:pt x="7396480" y="676275"/>
                  </a:lnTo>
                  <a:lnTo>
                    <a:pt x="7423150" y="638810"/>
                  </a:lnTo>
                  <a:lnTo>
                    <a:pt x="7445375" y="598805"/>
                  </a:lnTo>
                  <a:lnTo>
                    <a:pt x="7463155" y="556260"/>
                  </a:lnTo>
                  <a:lnTo>
                    <a:pt x="7476489" y="511175"/>
                  </a:lnTo>
                  <a:lnTo>
                    <a:pt x="7484745" y="464185"/>
                  </a:lnTo>
                  <a:lnTo>
                    <a:pt x="7487920" y="415925"/>
                  </a:lnTo>
                  <a:lnTo>
                    <a:pt x="7484745" y="367030"/>
                  </a:lnTo>
                  <a:lnTo>
                    <a:pt x="7476489" y="320675"/>
                  </a:lnTo>
                  <a:lnTo>
                    <a:pt x="7463155" y="275589"/>
                  </a:lnTo>
                  <a:lnTo>
                    <a:pt x="7445375" y="233045"/>
                  </a:lnTo>
                  <a:lnTo>
                    <a:pt x="7423150" y="193039"/>
                  </a:lnTo>
                  <a:lnTo>
                    <a:pt x="7396480" y="155575"/>
                  </a:lnTo>
                  <a:lnTo>
                    <a:pt x="7366000" y="121920"/>
                  </a:lnTo>
                  <a:lnTo>
                    <a:pt x="7331709" y="91439"/>
                  </a:lnTo>
                  <a:lnTo>
                    <a:pt x="7294880" y="64770"/>
                  </a:lnTo>
                  <a:lnTo>
                    <a:pt x="7254875" y="41910"/>
                  </a:lnTo>
                  <a:lnTo>
                    <a:pt x="7211695" y="24130"/>
                  </a:lnTo>
                  <a:lnTo>
                    <a:pt x="7167245" y="10795"/>
                  </a:lnTo>
                  <a:lnTo>
                    <a:pt x="7120255" y="2539"/>
                  </a:lnTo>
                  <a:lnTo>
                    <a:pt x="7071359" y="0"/>
                  </a:lnTo>
                  <a:close/>
                </a:path>
              </a:pathLst>
            </a:custGeom>
            <a:solidFill>
              <a:srgbClr val="B8CD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629920" y="1396364"/>
              <a:ext cx="7487920" cy="831850"/>
            </a:xfrm>
            <a:custGeom>
              <a:avLst/>
              <a:gdLst/>
              <a:ahLst/>
              <a:cxnLst/>
              <a:rect l="l" t="t" r="r" b="b"/>
              <a:pathLst>
                <a:path w="7487920" h="831850">
                  <a:moveTo>
                    <a:pt x="0" y="415925"/>
                  </a:moveTo>
                  <a:lnTo>
                    <a:pt x="3175" y="367030"/>
                  </a:lnTo>
                  <a:lnTo>
                    <a:pt x="11429" y="320675"/>
                  </a:lnTo>
                  <a:lnTo>
                    <a:pt x="24764" y="275589"/>
                  </a:lnTo>
                  <a:lnTo>
                    <a:pt x="42545" y="233045"/>
                  </a:lnTo>
                  <a:lnTo>
                    <a:pt x="64770" y="193039"/>
                  </a:lnTo>
                  <a:lnTo>
                    <a:pt x="91439" y="155575"/>
                  </a:lnTo>
                  <a:lnTo>
                    <a:pt x="121920" y="121920"/>
                  </a:lnTo>
                  <a:lnTo>
                    <a:pt x="156209" y="91439"/>
                  </a:lnTo>
                  <a:lnTo>
                    <a:pt x="193039" y="64770"/>
                  </a:lnTo>
                  <a:lnTo>
                    <a:pt x="233045" y="41910"/>
                  </a:lnTo>
                  <a:lnTo>
                    <a:pt x="276224" y="24130"/>
                  </a:lnTo>
                  <a:lnTo>
                    <a:pt x="320674" y="10795"/>
                  </a:lnTo>
                  <a:lnTo>
                    <a:pt x="367664" y="2539"/>
                  </a:lnTo>
                  <a:lnTo>
                    <a:pt x="416560" y="0"/>
                  </a:lnTo>
                  <a:lnTo>
                    <a:pt x="7071359" y="0"/>
                  </a:lnTo>
                  <a:lnTo>
                    <a:pt x="7120255" y="2539"/>
                  </a:lnTo>
                  <a:lnTo>
                    <a:pt x="7167245" y="10795"/>
                  </a:lnTo>
                  <a:lnTo>
                    <a:pt x="7211695" y="24130"/>
                  </a:lnTo>
                  <a:lnTo>
                    <a:pt x="7254875" y="41910"/>
                  </a:lnTo>
                  <a:lnTo>
                    <a:pt x="7294880" y="64770"/>
                  </a:lnTo>
                  <a:lnTo>
                    <a:pt x="7331709" y="91439"/>
                  </a:lnTo>
                  <a:lnTo>
                    <a:pt x="7366000" y="121920"/>
                  </a:lnTo>
                  <a:lnTo>
                    <a:pt x="7396480" y="155575"/>
                  </a:lnTo>
                  <a:lnTo>
                    <a:pt x="7423150" y="193039"/>
                  </a:lnTo>
                  <a:lnTo>
                    <a:pt x="7445375" y="233045"/>
                  </a:lnTo>
                  <a:lnTo>
                    <a:pt x="7463155" y="275589"/>
                  </a:lnTo>
                  <a:lnTo>
                    <a:pt x="7476489" y="320675"/>
                  </a:lnTo>
                  <a:lnTo>
                    <a:pt x="7484745" y="367030"/>
                  </a:lnTo>
                  <a:lnTo>
                    <a:pt x="7487920" y="415925"/>
                  </a:lnTo>
                  <a:lnTo>
                    <a:pt x="7484745" y="464185"/>
                  </a:lnTo>
                  <a:lnTo>
                    <a:pt x="7476489" y="511175"/>
                  </a:lnTo>
                  <a:lnTo>
                    <a:pt x="7463155" y="556260"/>
                  </a:lnTo>
                  <a:lnTo>
                    <a:pt x="7445375" y="598805"/>
                  </a:lnTo>
                  <a:lnTo>
                    <a:pt x="7423150" y="638810"/>
                  </a:lnTo>
                  <a:lnTo>
                    <a:pt x="7396480" y="676275"/>
                  </a:lnTo>
                  <a:lnTo>
                    <a:pt x="7366000" y="709930"/>
                  </a:lnTo>
                  <a:lnTo>
                    <a:pt x="7331709" y="740410"/>
                  </a:lnTo>
                  <a:lnTo>
                    <a:pt x="7294880" y="767080"/>
                  </a:lnTo>
                  <a:lnTo>
                    <a:pt x="7254875" y="789305"/>
                  </a:lnTo>
                  <a:lnTo>
                    <a:pt x="7211695" y="807720"/>
                  </a:lnTo>
                  <a:lnTo>
                    <a:pt x="7167245" y="821055"/>
                  </a:lnTo>
                  <a:lnTo>
                    <a:pt x="7120255" y="829310"/>
                  </a:lnTo>
                  <a:lnTo>
                    <a:pt x="7071359" y="831850"/>
                  </a:lnTo>
                  <a:lnTo>
                    <a:pt x="416560" y="831850"/>
                  </a:lnTo>
                  <a:lnTo>
                    <a:pt x="367664" y="829310"/>
                  </a:lnTo>
                  <a:lnTo>
                    <a:pt x="320674" y="821055"/>
                  </a:lnTo>
                  <a:lnTo>
                    <a:pt x="276224" y="807720"/>
                  </a:lnTo>
                  <a:lnTo>
                    <a:pt x="233045" y="789305"/>
                  </a:lnTo>
                  <a:lnTo>
                    <a:pt x="193039" y="767080"/>
                  </a:lnTo>
                  <a:lnTo>
                    <a:pt x="156209" y="740410"/>
                  </a:lnTo>
                  <a:lnTo>
                    <a:pt x="121920" y="709930"/>
                  </a:lnTo>
                  <a:lnTo>
                    <a:pt x="91439" y="676275"/>
                  </a:lnTo>
                  <a:lnTo>
                    <a:pt x="64770" y="638810"/>
                  </a:lnTo>
                  <a:lnTo>
                    <a:pt x="42545" y="598805"/>
                  </a:lnTo>
                  <a:lnTo>
                    <a:pt x="24764" y="556260"/>
                  </a:lnTo>
                  <a:lnTo>
                    <a:pt x="11429" y="511175"/>
                  </a:lnTo>
                  <a:lnTo>
                    <a:pt x="3175" y="464185"/>
                  </a:lnTo>
                  <a:lnTo>
                    <a:pt x="0" y="415925"/>
                  </a:lnTo>
                  <a:close/>
                </a:path>
              </a:pathLst>
            </a:custGeom>
            <a:ln w="25908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46504" y="2680335"/>
              <a:ext cx="6217920" cy="103060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82140" y="3878579"/>
              <a:ext cx="6217920" cy="103060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55240" y="5231765"/>
              <a:ext cx="6217920" cy="932815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825804" y="615441"/>
            <a:ext cx="755967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Направления</a:t>
            </a:r>
            <a:r>
              <a:rPr dirty="0" spc="-45"/>
              <a:t> </a:t>
            </a:r>
            <a:r>
              <a:rPr dirty="0" spc="-5"/>
              <a:t>познавательного</a:t>
            </a:r>
            <a:r>
              <a:rPr dirty="0" spc="-45"/>
              <a:t> </a:t>
            </a:r>
            <a:r>
              <a:rPr dirty="0" spc="-5"/>
              <a:t>развития</a:t>
            </a:r>
            <a:r>
              <a:rPr dirty="0" spc="-50"/>
              <a:t> </a:t>
            </a:r>
            <a:r>
              <a:rPr dirty="0" spc="-5"/>
              <a:t>обучающихся: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31900" y="1560957"/>
            <a:ext cx="6669405" cy="1620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Сенсорные</a:t>
            </a:r>
            <a:r>
              <a:rPr dirty="0" sz="2400" spc="-75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b="1" i="1">
                <a:solidFill>
                  <a:srgbClr val="964607"/>
                </a:solidFill>
                <a:latin typeface="Times New Roman"/>
                <a:cs typeface="Times New Roman"/>
              </a:rPr>
              <a:t>эталоны</a:t>
            </a:r>
            <a:r>
              <a:rPr dirty="0" sz="2400" spc="-75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b="1" i="1">
                <a:solidFill>
                  <a:srgbClr val="964607"/>
                </a:solidFill>
                <a:latin typeface="Times New Roman"/>
                <a:cs typeface="Times New Roman"/>
              </a:rPr>
              <a:t>и</a:t>
            </a:r>
            <a:r>
              <a:rPr dirty="0" sz="2400" spc="-70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познавательные</a:t>
            </a:r>
            <a:r>
              <a:rPr dirty="0" sz="2400" spc="-40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b="1" i="1">
                <a:solidFill>
                  <a:srgbClr val="964607"/>
                </a:solidFill>
                <a:latin typeface="Times New Roman"/>
                <a:cs typeface="Times New Roman"/>
              </a:rPr>
              <a:t>действия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300">
              <a:latin typeface="Times New Roman"/>
              <a:cs typeface="Times New Roman"/>
            </a:endParaRPr>
          </a:p>
          <a:p>
            <a:pPr marL="686435">
              <a:lnSpc>
                <a:spcPct val="100000"/>
              </a:lnSpc>
            </a:pP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Ма</a:t>
            </a:r>
            <a:r>
              <a:rPr dirty="0" sz="2400" spc="25" b="1" i="1">
                <a:solidFill>
                  <a:srgbClr val="964607"/>
                </a:solidFill>
                <a:latin typeface="Times New Roman"/>
                <a:cs typeface="Times New Roman"/>
              </a:rPr>
              <a:t>т</a:t>
            </a:r>
            <a:r>
              <a:rPr dirty="0" sz="2400" spc="-10" b="1" i="1">
                <a:solidFill>
                  <a:srgbClr val="964607"/>
                </a:solidFill>
                <a:latin typeface="Times New Roman"/>
                <a:cs typeface="Times New Roman"/>
              </a:rPr>
              <a:t>е</a:t>
            </a:r>
            <a:r>
              <a:rPr dirty="0" sz="2400" spc="5" b="1" i="1">
                <a:solidFill>
                  <a:srgbClr val="964607"/>
                </a:solidFill>
                <a:latin typeface="Times New Roman"/>
                <a:cs typeface="Times New Roman"/>
              </a:rPr>
              <a:t>м</a:t>
            </a:r>
            <a:r>
              <a:rPr dirty="0" sz="2400" spc="-25" b="1" i="1">
                <a:solidFill>
                  <a:srgbClr val="964607"/>
                </a:solidFill>
                <a:latin typeface="Times New Roman"/>
                <a:cs typeface="Times New Roman"/>
              </a:rPr>
              <a:t>а</a:t>
            </a:r>
            <a:r>
              <a:rPr dirty="0" sz="2400" b="1" i="1">
                <a:solidFill>
                  <a:srgbClr val="964607"/>
                </a:solidFill>
                <a:latin typeface="Times New Roman"/>
                <a:cs typeface="Times New Roman"/>
              </a:rPr>
              <a:t>т</a:t>
            </a:r>
            <a:r>
              <a:rPr dirty="0" sz="2400" spc="10" b="1" i="1">
                <a:solidFill>
                  <a:srgbClr val="964607"/>
                </a:solidFill>
                <a:latin typeface="Times New Roman"/>
                <a:cs typeface="Times New Roman"/>
              </a:rPr>
              <a:t>и</a:t>
            </a:r>
            <a:r>
              <a:rPr dirty="0" sz="2400" spc="-15" b="1" i="1">
                <a:solidFill>
                  <a:srgbClr val="964607"/>
                </a:solidFill>
                <a:latin typeface="Times New Roman"/>
                <a:cs typeface="Times New Roman"/>
              </a:rPr>
              <a:t>ч</a:t>
            </a:r>
            <a:r>
              <a:rPr dirty="0" sz="2400" spc="-10" b="1" i="1">
                <a:solidFill>
                  <a:srgbClr val="964607"/>
                </a:solidFill>
                <a:latin typeface="Times New Roman"/>
                <a:cs typeface="Times New Roman"/>
              </a:rPr>
              <a:t>ес</a:t>
            </a:r>
            <a:r>
              <a:rPr dirty="0" sz="2400" b="1" i="1">
                <a:solidFill>
                  <a:srgbClr val="964607"/>
                </a:solidFill>
                <a:latin typeface="Times New Roman"/>
                <a:cs typeface="Times New Roman"/>
              </a:rPr>
              <a:t>к</a:t>
            </a:r>
            <a:r>
              <a:rPr dirty="0" sz="2400" spc="10" b="1" i="1">
                <a:solidFill>
                  <a:srgbClr val="964607"/>
                </a:solidFill>
                <a:latin typeface="Times New Roman"/>
                <a:cs typeface="Times New Roman"/>
              </a:rPr>
              <a:t>и</a:t>
            </a:r>
            <a:r>
              <a:rPr dirty="0" sz="2400" b="1" i="1">
                <a:solidFill>
                  <a:srgbClr val="964607"/>
                </a:solidFill>
                <a:latin typeface="Times New Roman"/>
                <a:cs typeface="Times New Roman"/>
              </a:rPr>
              <a:t>е</a:t>
            </a:r>
            <a:r>
              <a:rPr dirty="0" sz="2400" spc="-140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spc="5" b="1" i="1">
                <a:solidFill>
                  <a:srgbClr val="964607"/>
                </a:solidFill>
                <a:latin typeface="Times New Roman"/>
                <a:cs typeface="Times New Roman"/>
              </a:rPr>
              <a:t>п</a:t>
            </a:r>
            <a:r>
              <a:rPr dirty="0" sz="2400" b="1" i="1">
                <a:solidFill>
                  <a:srgbClr val="964607"/>
                </a:solidFill>
                <a:latin typeface="Times New Roman"/>
                <a:cs typeface="Times New Roman"/>
              </a:rPr>
              <a:t>р</a:t>
            </a:r>
            <a:r>
              <a:rPr dirty="0" sz="2400" spc="-10" b="1" i="1">
                <a:solidFill>
                  <a:srgbClr val="964607"/>
                </a:solidFill>
                <a:latin typeface="Times New Roman"/>
                <a:cs typeface="Times New Roman"/>
              </a:rPr>
              <a:t>е</a:t>
            </a:r>
            <a:r>
              <a:rPr dirty="0" sz="2400" spc="-15" b="1" i="1">
                <a:solidFill>
                  <a:srgbClr val="964607"/>
                </a:solidFill>
                <a:latin typeface="Times New Roman"/>
                <a:cs typeface="Times New Roman"/>
              </a:rPr>
              <a:t>д</a:t>
            </a:r>
            <a:r>
              <a:rPr dirty="0" sz="2400" spc="-10" b="1" i="1">
                <a:solidFill>
                  <a:srgbClr val="964607"/>
                </a:solidFill>
                <a:latin typeface="Times New Roman"/>
                <a:cs typeface="Times New Roman"/>
              </a:rPr>
              <a:t>с</a:t>
            </a:r>
            <a:r>
              <a:rPr dirty="0" sz="2400" spc="25" b="1" i="1">
                <a:solidFill>
                  <a:srgbClr val="964607"/>
                </a:solidFill>
                <a:latin typeface="Times New Roman"/>
                <a:cs typeface="Times New Roman"/>
              </a:rPr>
              <a:t>т</a:t>
            </a:r>
            <a:r>
              <a:rPr dirty="0" sz="2400" b="1" i="1">
                <a:solidFill>
                  <a:srgbClr val="964607"/>
                </a:solidFill>
                <a:latin typeface="Times New Roman"/>
                <a:cs typeface="Times New Roman"/>
              </a:rPr>
              <a:t>ав</a:t>
            </a:r>
            <a:r>
              <a:rPr dirty="0" sz="2400" spc="-10" b="1" i="1">
                <a:solidFill>
                  <a:srgbClr val="964607"/>
                </a:solidFill>
                <a:latin typeface="Times New Roman"/>
                <a:cs typeface="Times New Roman"/>
              </a:rPr>
              <a:t>ле</a:t>
            </a:r>
            <a:r>
              <a:rPr dirty="0" sz="2400" spc="5" b="1" i="1">
                <a:solidFill>
                  <a:srgbClr val="964607"/>
                </a:solidFill>
                <a:latin typeface="Times New Roman"/>
                <a:cs typeface="Times New Roman"/>
              </a:rPr>
              <a:t>н</a:t>
            </a:r>
            <a:r>
              <a:rPr dirty="0" sz="2400" spc="-15" b="1" i="1">
                <a:solidFill>
                  <a:srgbClr val="964607"/>
                </a:solidFill>
                <a:latin typeface="Times New Roman"/>
                <a:cs typeface="Times New Roman"/>
              </a:rPr>
              <a:t>и</a:t>
            </a:r>
            <a:r>
              <a:rPr dirty="0" sz="2400" b="1" i="1">
                <a:solidFill>
                  <a:srgbClr val="964607"/>
                </a:solidFill>
                <a:latin typeface="Times New Roman"/>
                <a:cs typeface="Times New Roman"/>
              </a:rPr>
              <a:t>я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04669" y="4092067"/>
            <a:ext cx="25495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Окружающий</a:t>
            </a:r>
            <a:r>
              <a:rPr dirty="0" sz="2400" spc="-105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b="1" i="1">
                <a:solidFill>
                  <a:srgbClr val="964607"/>
                </a:solidFill>
                <a:latin typeface="Times New Roman"/>
                <a:cs typeface="Times New Roman"/>
              </a:rPr>
              <a:t>мир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53892" y="5482538"/>
            <a:ext cx="119570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 i="1">
                <a:solidFill>
                  <a:srgbClr val="964607"/>
                </a:solidFill>
                <a:latin typeface="Times New Roman"/>
                <a:cs typeface="Times New Roman"/>
              </a:rPr>
              <a:t>Пр</a:t>
            </a:r>
            <a:r>
              <a:rPr dirty="0" sz="2400" spc="10" b="1" i="1">
                <a:solidFill>
                  <a:srgbClr val="964607"/>
                </a:solidFill>
                <a:latin typeface="Times New Roman"/>
                <a:cs typeface="Times New Roman"/>
              </a:rPr>
              <a:t>и</a:t>
            </a:r>
            <a:r>
              <a:rPr dirty="0" sz="2400" b="1" i="1">
                <a:solidFill>
                  <a:srgbClr val="964607"/>
                </a:solidFill>
                <a:latin typeface="Times New Roman"/>
                <a:cs typeface="Times New Roman"/>
              </a:rPr>
              <a:t>ро</a:t>
            </a:r>
            <a:r>
              <a:rPr dirty="0" sz="2400" spc="5" b="1" i="1">
                <a:solidFill>
                  <a:srgbClr val="964607"/>
                </a:solidFill>
                <a:latin typeface="Times New Roman"/>
                <a:cs typeface="Times New Roman"/>
              </a:rPr>
              <a:t>д</a:t>
            </a:r>
            <a:r>
              <a:rPr dirty="0" sz="2400" b="1" i="1">
                <a:solidFill>
                  <a:srgbClr val="964607"/>
                </a:solidFill>
                <a:latin typeface="Times New Roman"/>
                <a:cs typeface="Times New Roman"/>
              </a:rPr>
              <a:t>а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9140" y="248031"/>
            <a:ext cx="8738870" cy="6363335"/>
            <a:chOff x="239140" y="248031"/>
            <a:chExt cx="8738870" cy="6363335"/>
          </a:xfrm>
        </p:grpSpPr>
        <p:sp>
          <p:nvSpPr>
            <p:cNvPr id="3" name="object 3"/>
            <p:cNvSpPr/>
            <p:nvPr/>
          </p:nvSpPr>
          <p:spPr>
            <a:xfrm>
              <a:off x="252094" y="260985"/>
              <a:ext cx="8712835" cy="6337300"/>
            </a:xfrm>
            <a:custGeom>
              <a:avLst/>
              <a:gdLst/>
              <a:ahLst/>
              <a:cxnLst/>
              <a:rect l="l" t="t" r="r" b="b"/>
              <a:pathLst>
                <a:path w="8712835" h="6337300">
                  <a:moveTo>
                    <a:pt x="8712835" y="0"/>
                  </a:moveTo>
                  <a:lnTo>
                    <a:pt x="0" y="0"/>
                  </a:lnTo>
                  <a:lnTo>
                    <a:pt x="0" y="6337300"/>
                  </a:lnTo>
                  <a:lnTo>
                    <a:pt x="8712835" y="6337300"/>
                  </a:lnTo>
                  <a:lnTo>
                    <a:pt x="8712835" y="0"/>
                  </a:lnTo>
                  <a:close/>
                </a:path>
              </a:pathLst>
            </a:custGeom>
            <a:solidFill>
              <a:srgbClr val="FAD3B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52094" y="260985"/>
              <a:ext cx="8712835" cy="6337300"/>
            </a:xfrm>
            <a:custGeom>
              <a:avLst/>
              <a:gdLst/>
              <a:ahLst/>
              <a:cxnLst/>
              <a:rect l="l" t="t" r="r" b="b"/>
              <a:pathLst>
                <a:path w="8712835" h="6337300">
                  <a:moveTo>
                    <a:pt x="0" y="6337300"/>
                  </a:moveTo>
                  <a:lnTo>
                    <a:pt x="8712835" y="6337300"/>
                  </a:lnTo>
                  <a:lnTo>
                    <a:pt x="8712835" y="0"/>
                  </a:lnTo>
                  <a:lnTo>
                    <a:pt x="0" y="0"/>
                  </a:lnTo>
                  <a:lnTo>
                    <a:pt x="0" y="6337300"/>
                  </a:lnTo>
                  <a:close/>
                </a:path>
              </a:pathLst>
            </a:custGeom>
            <a:ln w="25908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96875" y="1315720"/>
              <a:ext cx="7272655" cy="728980"/>
            </a:xfrm>
            <a:custGeom>
              <a:avLst/>
              <a:gdLst/>
              <a:ahLst/>
              <a:cxnLst/>
              <a:rect l="l" t="t" r="r" b="b"/>
              <a:pathLst>
                <a:path w="7272655" h="728980">
                  <a:moveTo>
                    <a:pt x="6908165" y="0"/>
                  </a:moveTo>
                  <a:lnTo>
                    <a:pt x="364490" y="0"/>
                  </a:lnTo>
                  <a:lnTo>
                    <a:pt x="314959" y="3809"/>
                  </a:lnTo>
                  <a:lnTo>
                    <a:pt x="267334" y="13334"/>
                  </a:lnTo>
                  <a:lnTo>
                    <a:pt x="222884" y="28575"/>
                  </a:lnTo>
                  <a:lnTo>
                    <a:pt x="180340" y="50164"/>
                  </a:lnTo>
                  <a:lnTo>
                    <a:pt x="141604" y="76200"/>
                  </a:lnTo>
                  <a:lnTo>
                    <a:pt x="106679" y="106679"/>
                  </a:lnTo>
                  <a:lnTo>
                    <a:pt x="76200" y="141604"/>
                  </a:lnTo>
                  <a:lnTo>
                    <a:pt x="50165" y="180339"/>
                  </a:lnTo>
                  <a:lnTo>
                    <a:pt x="28575" y="222884"/>
                  </a:lnTo>
                  <a:lnTo>
                    <a:pt x="13334" y="267969"/>
                  </a:lnTo>
                  <a:lnTo>
                    <a:pt x="3175" y="314959"/>
                  </a:lnTo>
                  <a:lnTo>
                    <a:pt x="0" y="364489"/>
                  </a:lnTo>
                  <a:lnTo>
                    <a:pt x="3175" y="414019"/>
                  </a:lnTo>
                  <a:lnTo>
                    <a:pt x="13334" y="461009"/>
                  </a:lnTo>
                  <a:lnTo>
                    <a:pt x="28575" y="506094"/>
                  </a:lnTo>
                  <a:lnTo>
                    <a:pt x="50165" y="548639"/>
                  </a:lnTo>
                  <a:lnTo>
                    <a:pt x="76200" y="587375"/>
                  </a:lnTo>
                  <a:lnTo>
                    <a:pt x="106679" y="622300"/>
                  </a:lnTo>
                  <a:lnTo>
                    <a:pt x="141604" y="652779"/>
                  </a:lnTo>
                  <a:lnTo>
                    <a:pt x="180340" y="678814"/>
                  </a:lnTo>
                  <a:lnTo>
                    <a:pt x="222884" y="700404"/>
                  </a:lnTo>
                  <a:lnTo>
                    <a:pt x="267334" y="715644"/>
                  </a:lnTo>
                  <a:lnTo>
                    <a:pt x="314959" y="725169"/>
                  </a:lnTo>
                  <a:lnTo>
                    <a:pt x="364490" y="728979"/>
                  </a:lnTo>
                  <a:lnTo>
                    <a:pt x="6908165" y="728979"/>
                  </a:lnTo>
                  <a:lnTo>
                    <a:pt x="6957695" y="725169"/>
                  </a:lnTo>
                  <a:lnTo>
                    <a:pt x="7005320" y="715644"/>
                  </a:lnTo>
                  <a:lnTo>
                    <a:pt x="7050405" y="700404"/>
                  </a:lnTo>
                  <a:lnTo>
                    <a:pt x="7092315" y="678814"/>
                  </a:lnTo>
                  <a:lnTo>
                    <a:pt x="7131050" y="652779"/>
                  </a:lnTo>
                  <a:lnTo>
                    <a:pt x="7165975" y="622300"/>
                  </a:lnTo>
                  <a:lnTo>
                    <a:pt x="7196455" y="587375"/>
                  </a:lnTo>
                  <a:lnTo>
                    <a:pt x="7223125" y="548639"/>
                  </a:lnTo>
                  <a:lnTo>
                    <a:pt x="7244080" y="506094"/>
                  </a:lnTo>
                  <a:lnTo>
                    <a:pt x="7259955" y="461009"/>
                  </a:lnTo>
                  <a:lnTo>
                    <a:pt x="7269480" y="414019"/>
                  </a:lnTo>
                  <a:lnTo>
                    <a:pt x="7272655" y="364489"/>
                  </a:lnTo>
                  <a:lnTo>
                    <a:pt x="7269480" y="314959"/>
                  </a:lnTo>
                  <a:lnTo>
                    <a:pt x="7259955" y="267969"/>
                  </a:lnTo>
                  <a:lnTo>
                    <a:pt x="7244080" y="222884"/>
                  </a:lnTo>
                  <a:lnTo>
                    <a:pt x="7223125" y="180339"/>
                  </a:lnTo>
                  <a:lnTo>
                    <a:pt x="7196455" y="141604"/>
                  </a:lnTo>
                  <a:lnTo>
                    <a:pt x="7165975" y="106679"/>
                  </a:lnTo>
                  <a:lnTo>
                    <a:pt x="7131050" y="76200"/>
                  </a:lnTo>
                  <a:lnTo>
                    <a:pt x="7092315" y="50164"/>
                  </a:lnTo>
                  <a:lnTo>
                    <a:pt x="7050405" y="28575"/>
                  </a:lnTo>
                  <a:lnTo>
                    <a:pt x="7005320" y="13334"/>
                  </a:lnTo>
                  <a:lnTo>
                    <a:pt x="6957695" y="3809"/>
                  </a:lnTo>
                  <a:lnTo>
                    <a:pt x="6908165" y="0"/>
                  </a:lnTo>
                  <a:close/>
                </a:path>
              </a:pathLst>
            </a:custGeom>
            <a:solidFill>
              <a:srgbClr val="B8CD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96875" y="1315720"/>
              <a:ext cx="7272655" cy="728980"/>
            </a:xfrm>
            <a:custGeom>
              <a:avLst/>
              <a:gdLst/>
              <a:ahLst/>
              <a:cxnLst/>
              <a:rect l="l" t="t" r="r" b="b"/>
              <a:pathLst>
                <a:path w="7272655" h="728980">
                  <a:moveTo>
                    <a:pt x="0" y="364489"/>
                  </a:moveTo>
                  <a:lnTo>
                    <a:pt x="3175" y="314959"/>
                  </a:lnTo>
                  <a:lnTo>
                    <a:pt x="13334" y="267969"/>
                  </a:lnTo>
                  <a:lnTo>
                    <a:pt x="28575" y="222884"/>
                  </a:lnTo>
                  <a:lnTo>
                    <a:pt x="50165" y="180339"/>
                  </a:lnTo>
                  <a:lnTo>
                    <a:pt x="76200" y="141604"/>
                  </a:lnTo>
                  <a:lnTo>
                    <a:pt x="106679" y="106679"/>
                  </a:lnTo>
                  <a:lnTo>
                    <a:pt x="141604" y="76200"/>
                  </a:lnTo>
                  <a:lnTo>
                    <a:pt x="180340" y="50164"/>
                  </a:lnTo>
                  <a:lnTo>
                    <a:pt x="222884" y="28575"/>
                  </a:lnTo>
                  <a:lnTo>
                    <a:pt x="267334" y="13334"/>
                  </a:lnTo>
                  <a:lnTo>
                    <a:pt x="314959" y="3809"/>
                  </a:lnTo>
                  <a:lnTo>
                    <a:pt x="364490" y="0"/>
                  </a:lnTo>
                  <a:lnTo>
                    <a:pt x="6908165" y="0"/>
                  </a:lnTo>
                  <a:lnTo>
                    <a:pt x="6957695" y="3809"/>
                  </a:lnTo>
                  <a:lnTo>
                    <a:pt x="7005320" y="13334"/>
                  </a:lnTo>
                  <a:lnTo>
                    <a:pt x="7050405" y="28575"/>
                  </a:lnTo>
                  <a:lnTo>
                    <a:pt x="7092315" y="50164"/>
                  </a:lnTo>
                  <a:lnTo>
                    <a:pt x="7131050" y="76200"/>
                  </a:lnTo>
                  <a:lnTo>
                    <a:pt x="7165975" y="106679"/>
                  </a:lnTo>
                  <a:lnTo>
                    <a:pt x="7196455" y="141604"/>
                  </a:lnTo>
                  <a:lnTo>
                    <a:pt x="7223125" y="180339"/>
                  </a:lnTo>
                  <a:lnTo>
                    <a:pt x="7244080" y="222884"/>
                  </a:lnTo>
                  <a:lnTo>
                    <a:pt x="7259955" y="267969"/>
                  </a:lnTo>
                  <a:lnTo>
                    <a:pt x="7269480" y="314959"/>
                  </a:lnTo>
                  <a:lnTo>
                    <a:pt x="7272655" y="364489"/>
                  </a:lnTo>
                  <a:lnTo>
                    <a:pt x="7269480" y="414019"/>
                  </a:lnTo>
                  <a:lnTo>
                    <a:pt x="7259955" y="461009"/>
                  </a:lnTo>
                  <a:lnTo>
                    <a:pt x="7244080" y="506094"/>
                  </a:lnTo>
                  <a:lnTo>
                    <a:pt x="7223125" y="548639"/>
                  </a:lnTo>
                  <a:lnTo>
                    <a:pt x="7196455" y="587375"/>
                  </a:lnTo>
                  <a:lnTo>
                    <a:pt x="7165975" y="622300"/>
                  </a:lnTo>
                  <a:lnTo>
                    <a:pt x="7131050" y="652779"/>
                  </a:lnTo>
                  <a:lnTo>
                    <a:pt x="7092315" y="678814"/>
                  </a:lnTo>
                  <a:lnTo>
                    <a:pt x="7050405" y="700404"/>
                  </a:lnTo>
                  <a:lnTo>
                    <a:pt x="7005320" y="715644"/>
                  </a:lnTo>
                  <a:lnTo>
                    <a:pt x="6957695" y="725169"/>
                  </a:lnTo>
                  <a:lnTo>
                    <a:pt x="6908165" y="728979"/>
                  </a:lnTo>
                  <a:lnTo>
                    <a:pt x="364490" y="728979"/>
                  </a:lnTo>
                  <a:lnTo>
                    <a:pt x="314959" y="725169"/>
                  </a:lnTo>
                  <a:lnTo>
                    <a:pt x="267334" y="715644"/>
                  </a:lnTo>
                  <a:lnTo>
                    <a:pt x="222884" y="700404"/>
                  </a:lnTo>
                  <a:lnTo>
                    <a:pt x="180340" y="678814"/>
                  </a:lnTo>
                  <a:lnTo>
                    <a:pt x="141604" y="652779"/>
                  </a:lnTo>
                  <a:lnTo>
                    <a:pt x="106679" y="622300"/>
                  </a:lnTo>
                  <a:lnTo>
                    <a:pt x="76200" y="587375"/>
                  </a:lnTo>
                  <a:lnTo>
                    <a:pt x="50165" y="548639"/>
                  </a:lnTo>
                  <a:lnTo>
                    <a:pt x="28575" y="506094"/>
                  </a:lnTo>
                  <a:lnTo>
                    <a:pt x="13334" y="461009"/>
                  </a:lnTo>
                  <a:lnTo>
                    <a:pt x="3175" y="414019"/>
                  </a:lnTo>
                  <a:lnTo>
                    <a:pt x="0" y="364489"/>
                  </a:lnTo>
                  <a:close/>
                </a:path>
              </a:pathLst>
            </a:custGeom>
            <a:ln w="25908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1699" y="2310129"/>
              <a:ext cx="7393305" cy="7620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36979" y="3372485"/>
              <a:ext cx="7078980" cy="68452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59279" y="4341495"/>
              <a:ext cx="6985000" cy="75438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95830" y="5483225"/>
              <a:ext cx="6647815" cy="817244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581964" y="615441"/>
            <a:ext cx="7496175" cy="54629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59790">
              <a:lnSpc>
                <a:spcPct val="100000"/>
              </a:lnSpc>
              <a:spcBef>
                <a:spcPts val="100"/>
              </a:spcBef>
            </a:pP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Направления речевого</a:t>
            </a:r>
            <a:r>
              <a:rPr dirty="0" sz="2400" spc="-40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развития</a:t>
            </a:r>
            <a:r>
              <a:rPr dirty="0" sz="2400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обучающихся</a:t>
            </a:r>
            <a:r>
              <a:rPr dirty="0" sz="1800" spc="-5" b="1" i="1">
                <a:solidFill>
                  <a:srgbClr val="001F5F"/>
                </a:solidFill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Формирование</a:t>
            </a:r>
            <a:r>
              <a:rPr dirty="0" sz="2400" spc="-110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словаря</a:t>
            </a:r>
            <a:endParaRPr sz="2400">
              <a:latin typeface="Times New Roman"/>
              <a:cs typeface="Times New Roman"/>
            </a:endParaRPr>
          </a:p>
          <a:p>
            <a:pPr marL="915035" marR="2580005" indent="-381635">
              <a:lnSpc>
                <a:spcPct val="274300"/>
              </a:lnSpc>
              <a:spcBef>
                <a:spcPts val="360"/>
              </a:spcBef>
            </a:pPr>
            <a:r>
              <a:rPr dirty="0" sz="2400" b="1" i="1">
                <a:solidFill>
                  <a:srgbClr val="964607"/>
                </a:solidFill>
                <a:latin typeface="Times New Roman"/>
                <a:cs typeface="Times New Roman"/>
              </a:rPr>
              <a:t>Звуковая культура </a:t>
            </a:r>
            <a:r>
              <a:rPr dirty="0" sz="2400" spc="-10" b="1" i="1">
                <a:solidFill>
                  <a:srgbClr val="964607"/>
                </a:solidFill>
                <a:latin typeface="Times New Roman"/>
                <a:cs typeface="Times New Roman"/>
              </a:rPr>
              <a:t>речи </a:t>
            </a: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 Грамматический</a:t>
            </a:r>
            <a:r>
              <a:rPr dirty="0" sz="2400" spc="-15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 i="1">
                <a:solidFill>
                  <a:srgbClr val="964607"/>
                </a:solidFill>
                <a:latin typeface="Times New Roman"/>
                <a:cs typeface="Times New Roman"/>
              </a:rPr>
              <a:t>строй</a:t>
            </a:r>
            <a:r>
              <a:rPr dirty="0" sz="2400" spc="-65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 i="1">
                <a:solidFill>
                  <a:srgbClr val="964607"/>
                </a:solidFill>
                <a:latin typeface="Times New Roman"/>
                <a:cs typeface="Times New Roman"/>
              </a:rPr>
              <a:t>речи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marL="1832610">
              <a:lnSpc>
                <a:spcPct val="100000"/>
              </a:lnSpc>
              <a:spcBef>
                <a:spcPts val="1695"/>
              </a:spcBef>
            </a:pP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Связная</a:t>
            </a:r>
            <a:r>
              <a:rPr dirty="0" sz="2400" spc="-30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 i="1">
                <a:solidFill>
                  <a:srgbClr val="964607"/>
                </a:solidFill>
                <a:latin typeface="Times New Roman"/>
                <a:cs typeface="Times New Roman"/>
              </a:rPr>
              <a:t>речь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100">
              <a:latin typeface="Times New Roman"/>
              <a:cs typeface="Times New Roman"/>
            </a:endParaRPr>
          </a:p>
          <a:p>
            <a:pPr marL="2140585">
              <a:lnSpc>
                <a:spcPct val="100000"/>
              </a:lnSpc>
            </a:pP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Подготовка</a:t>
            </a:r>
            <a:r>
              <a:rPr dirty="0" sz="2400" spc="-60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детей</a:t>
            </a:r>
            <a:r>
              <a:rPr dirty="0" sz="2400" spc="-60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b="1" i="1">
                <a:solidFill>
                  <a:srgbClr val="964607"/>
                </a:solidFill>
                <a:latin typeface="Times New Roman"/>
                <a:cs typeface="Times New Roman"/>
              </a:rPr>
              <a:t>к</a:t>
            </a:r>
            <a:r>
              <a:rPr dirty="0" sz="2400" spc="-65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 i="1">
                <a:solidFill>
                  <a:srgbClr val="964607"/>
                </a:solidFill>
                <a:latin typeface="Times New Roman"/>
                <a:cs typeface="Times New Roman"/>
              </a:rPr>
              <a:t>обучению</a:t>
            </a:r>
            <a:r>
              <a:rPr dirty="0" sz="2400" spc="-40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грамоте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9140" y="176276"/>
            <a:ext cx="8667115" cy="6363335"/>
            <a:chOff x="239140" y="176276"/>
            <a:chExt cx="8667115" cy="6363335"/>
          </a:xfrm>
        </p:grpSpPr>
        <p:sp>
          <p:nvSpPr>
            <p:cNvPr id="3" name="object 3"/>
            <p:cNvSpPr/>
            <p:nvPr/>
          </p:nvSpPr>
          <p:spPr>
            <a:xfrm>
              <a:off x="252094" y="189230"/>
              <a:ext cx="8641080" cy="6337300"/>
            </a:xfrm>
            <a:custGeom>
              <a:avLst/>
              <a:gdLst/>
              <a:ahLst/>
              <a:cxnLst/>
              <a:rect l="l" t="t" r="r" b="b"/>
              <a:pathLst>
                <a:path w="8641080" h="6337300">
                  <a:moveTo>
                    <a:pt x="8641080" y="0"/>
                  </a:moveTo>
                  <a:lnTo>
                    <a:pt x="0" y="0"/>
                  </a:lnTo>
                  <a:lnTo>
                    <a:pt x="0" y="6337300"/>
                  </a:lnTo>
                  <a:lnTo>
                    <a:pt x="8641080" y="6337300"/>
                  </a:lnTo>
                  <a:lnTo>
                    <a:pt x="8641080" y="0"/>
                  </a:lnTo>
                  <a:close/>
                </a:path>
              </a:pathLst>
            </a:custGeom>
            <a:solidFill>
              <a:srgbClr val="FAD3B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52094" y="189230"/>
              <a:ext cx="8641080" cy="6337300"/>
            </a:xfrm>
            <a:custGeom>
              <a:avLst/>
              <a:gdLst/>
              <a:ahLst/>
              <a:cxnLst/>
              <a:rect l="l" t="t" r="r" b="b"/>
              <a:pathLst>
                <a:path w="8641080" h="6337300">
                  <a:moveTo>
                    <a:pt x="0" y="6337300"/>
                  </a:moveTo>
                  <a:lnTo>
                    <a:pt x="8641080" y="6337300"/>
                  </a:lnTo>
                  <a:lnTo>
                    <a:pt x="8641080" y="0"/>
                  </a:lnTo>
                  <a:lnTo>
                    <a:pt x="0" y="0"/>
                  </a:lnTo>
                  <a:lnTo>
                    <a:pt x="0" y="6337300"/>
                  </a:lnTo>
                  <a:close/>
                </a:path>
              </a:pathLst>
            </a:custGeom>
            <a:ln w="25908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96875" y="1270000"/>
              <a:ext cx="6768465" cy="576580"/>
            </a:xfrm>
            <a:custGeom>
              <a:avLst/>
              <a:gdLst/>
              <a:ahLst/>
              <a:cxnLst/>
              <a:rect l="l" t="t" r="r" b="b"/>
              <a:pathLst>
                <a:path w="6768465" h="576580">
                  <a:moveTo>
                    <a:pt x="6480175" y="0"/>
                  </a:moveTo>
                  <a:lnTo>
                    <a:pt x="288290" y="0"/>
                  </a:lnTo>
                  <a:lnTo>
                    <a:pt x="241300" y="3810"/>
                  </a:lnTo>
                  <a:lnTo>
                    <a:pt x="196850" y="15239"/>
                  </a:lnTo>
                  <a:lnTo>
                    <a:pt x="155575" y="32385"/>
                  </a:lnTo>
                  <a:lnTo>
                    <a:pt x="118109" y="55879"/>
                  </a:lnTo>
                  <a:lnTo>
                    <a:pt x="84454" y="84454"/>
                  </a:lnTo>
                  <a:lnTo>
                    <a:pt x="55879" y="118110"/>
                  </a:lnTo>
                  <a:lnTo>
                    <a:pt x="32384" y="156210"/>
                  </a:lnTo>
                  <a:lnTo>
                    <a:pt x="14604" y="197485"/>
                  </a:lnTo>
                  <a:lnTo>
                    <a:pt x="3810" y="241300"/>
                  </a:lnTo>
                  <a:lnTo>
                    <a:pt x="0" y="288289"/>
                  </a:lnTo>
                  <a:lnTo>
                    <a:pt x="3810" y="335279"/>
                  </a:lnTo>
                  <a:lnTo>
                    <a:pt x="14604" y="379095"/>
                  </a:lnTo>
                  <a:lnTo>
                    <a:pt x="32384" y="420370"/>
                  </a:lnTo>
                  <a:lnTo>
                    <a:pt x="55879" y="458470"/>
                  </a:lnTo>
                  <a:lnTo>
                    <a:pt x="84454" y="492125"/>
                  </a:lnTo>
                  <a:lnTo>
                    <a:pt x="118109" y="520700"/>
                  </a:lnTo>
                  <a:lnTo>
                    <a:pt x="155575" y="544195"/>
                  </a:lnTo>
                  <a:lnTo>
                    <a:pt x="196850" y="561339"/>
                  </a:lnTo>
                  <a:lnTo>
                    <a:pt x="241300" y="572770"/>
                  </a:lnTo>
                  <a:lnTo>
                    <a:pt x="288290" y="576579"/>
                  </a:lnTo>
                  <a:lnTo>
                    <a:pt x="6480175" y="576579"/>
                  </a:lnTo>
                  <a:lnTo>
                    <a:pt x="6527165" y="572770"/>
                  </a:lnTo>
                  <a:lnTo>
                    <a:pt x="6570980" y="561339"/>
                  </a:lnTo>
                  <a:lnTo>
                    <a:pt x="6612255" y="544195"/>
                  </a:lnTo>
                  <a:lnTo>
                    <a:pt x="6650355" y="520700"/>
                  </a:lnTo>
                  <a:lnTo>
                    <a:pt x="6684009" y="492125"/>
                  </a:lnTo>
                  <a:lnTo>
                    <a:pt x="6712584" y="458470"/>
                  </a:lnTo>
                  <a:lnTo>
                    <a:pt x="6736080" y="420370"/>
                  </a:lnTo>
                  <a:lnTo>
                    <a:pt x="6753225" y="379095"/>
                  </a:lnTo>
                  <a:lnTo>
                    <a:pt x="6764655" y="335279"/>
                  </a:lnTo>
                  <a:lnTo>
                    <a:pt x="6768465" y="288289"/>
                  </a:lnTo>
                  <a:lnTo>
                    <a:pt x="6764655" y="241300"/>
                  </a:lnTo>
                  <a:lnTo>
                    <a:pt x="6753225" y="197485"/>
                  </a:lnTo>
                  <a:lnTo>
                    <a:pt x="6736080" y="156210"/>
                  </a:lnTo>
                  <a:lnTo>
                    <a:pt x="6712584" y="118110"/>
                  </a:lnTo>
                  <a:lnTo>
                    <a:pt x="6684009" y="84454"/>
                  </a:lnTo>
                  <a:lnTo>
                    <a:pt x="6650355" y="55879"/>
                  </a:lnTo>
                  <a:lnTo>
                    <a:pt x="6612255" y="32385"/>
                  </a:lnTo>
                  <a:lnTo>
                    <a:pt x="6570980" y="15239"/>
                  </a:lnTo>
                  <a:lnTo>
                    <a:pt x="6527165" y="3810"/>
                  </a:lnTo>
                  <a:lnTo>
                    <a:pt x="6480175" y="0"/>
                  </a:lnTo>
                  <a:close/>
                </a:path>
              </a:pathLst>
            </a:custGeom>
            <a:solidFill>
              <a:srgbClr val="C5D9E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96875" y="1270000"/>
              <a:ext cx="6768465" cy="576580"/>
            </a:xfrm>
            <a:custGeom>
              <a:avLst/>
              <a:gdLst/>
              <a:ahLst/>
              <a:cxnLst/>
              <a:rect l="l" t="t" r="r" b="b"/>
              <a:pathLst>
                <a:path w="6768465" h="576580">
                  <a:moveTo>
                    <a:pt x="0" y="288289"/>
                  </a:moveTo>
                  <a:lnTo>
                    <a:pt x="3810" y="241300"/>
                  </a:lnTo>
                  <a:lnTo>
                    <a:pt x="14604" y="197485"/>
                  </a:lnTo>
                  <a:lnTo>
                    <a:pt x="32384" y="156210"/>
                  </a:lnTo>
                  <a:lnTo>
                    <a:pt x="55879" y="118110"/>
                  </a:lnTo>
                  <a:lnTo>
                    <a:pt x="84454" y="84454"/>
                  </a:lnTo>
                  <a:lnTo>
                    <a:pt x="118109" y="55879"/>
                  </a:lnTo>
                  <a:lnTo>
                    <a:pt x="155575" y="32385"/>
                  </a:lnTo>
                  <a:lnTo>
                    <a:pt x="196850" y="15239"/>
                  </a:lnTo>
                  <a:lnTo>
                    <a:pt x="241300" y="3810"/>
                  </a:lnTo>
                  <a:lnTo>
                    <a:pt x="288290" y="0"/>
                  </a:lnTo>
                  <a:lnTo>
                    <a:pt x="6480175" y="0"/>
                  </a:lnTo>
                  <a:lnTo>
                    <a:pt x="6527165" y="3810"/>
                  </a:lnTo>
                  <a:lnTo>
                    <a:pt x="6570980" y="15239"/>
                  </a:lnTo>
                  <a:lnTo>
                    <a:pt x="6612255" y="32385"/>
                  </a:lnTo>
                  <a:lnTo>
                    <a:pt x="6650355" y="55879"/>
                  </a:lnTo>
                  <a:lnTo>
                    <a:pt x="6684009" y="84454"/>
                  </a:lnTo>
                  <a:lnTo>
                    <a:pt x="6712584" y="118110"/>
                  </a:lnTo>
                  <a:lnTo>
                    <a:pt x="6736080" y="156210"/>
                  </a:lnTo>
                  <a:lnTo>
                    <a:pt x="6753225" y="197485"/>
                  </a:lnTo>
                  <a:lnTo>
                    <a:pt x="6764655" y="241300"/>
                  </a:lnTo>
                  <a:lnTo>
                    <a:pt x="6768465" y="288289"/>
                  </a:lnTo>
                  <a:lnTo>
                    <a:pt x="6764655" y="335279"/>
                  </a:lnTo>
                  <a:lnTo>
                    <a:pt x="6753225" y="379095"/>
                  </a:lnTo>
                  <a:lnTo>
                    <a:pt x="6736080" y="420370"/>
                  </a:lnTo>
                  <a:lnTo>
                    <a:pt x="6712584" y="458470"/>
                  </a:lnTo>
                  <a:lnTo>
                    <a:pt x="6684009" y="492125"/>
                  </a:lnTo>
                  <a:lnTo>
                    <a:pt x="6650355" y="520700"/>
                  </a:lnTo>
                  <a:lnTo>
                    <a:pt x="6612255" y="544195"/>
                  </a:lnTo>
                  <a:lnTo>
                    <a:pt x="6570980" y="561339"/>
                  </a:lnTo>
                  <a:lnTo>
                    <a:pt x="6527165" y="572770"/>
                  </a:lnTo>
                  <a:lnTo>
                    <a:pt x="6480175" y="576579"/>
                  </a:lnTo>
                  <a:lnTo>
                    <a:pt x="288290" y="576579"/>
                  </a:lnTo>
                  <a:lnTo>
                    <a:pt x="241300" y="572770"/>
                  </a:lnTo>
                  <a:lnTo>
                    <a:pt x="196850" y="561339"/>
                  </a:lnTo>
                  <a:lnTo>
                    <a:pt x="155575" y="544195"/>
                  </a:lnTo>
                  <a:lnTo>
                    <a:pt x="118109" y="520700"/>
                  </a:lnTo>
                  <a:lnTo>
                    <a:pt x="84454" y="492125"/>
                  </a:lnTo>
                  <a:lnTo>
                    <a:pt x="55879" y="458470"/>
                  </a:lnTo>
                  <a:lnTo>
                    <a:pt x="32384" y="420370"/>
                  </a:lnTo>
                  <a:lnTo>
                    <a:pt x="14604" y="379095"/>
                  </a:lnTo>
                  <a:lnTo>
                    <a:pt x="3810" y="335279"/>
                  </a:lnTo>
                  <a:lnTo>
                    <a:pt x="0" y="288289"/>
                  </a:lnTo>
                  <a:close/>
                </a:path>
              </a:pathLst>
            </a:custGeom>
            <a:ln w="25908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0870" y="2099945"/>
              <a:ext cx="6798945" cy="6096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9620" y="3058159"/>
              <a:ext cx="6798945" cy="61150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99160" y="4041140"/>
              <a:ext cx="6798945" cy="60960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73479" y="4818379"/>
              <a:ext cx="6797040" cy="609600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95499" y="5765165"/>
              <a:ext cx="6797040" cy="609600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560628" y="362458"/>
            <a:ext cx="7780020" cy="5880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046095" marR="5080" indent="-2774950">
              <a:lnSpc>
                <a:spcPct val="100000"/>
              </a:lnSpc>
              <a:spcBef>
                <a:spcPts val="100"/>
              </a:spcBef>
            </a:pP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Направления</a:t>
            </a:r>
            <a:r>
              <a:rPr dirty="0" sz="2400" spc="-105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художественно-эстетического</a:t>
            </a:r>
            <a:r>
              <a:rPr dirty="0" sz="2400" spc="-110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развития </a:t>
            </a:r>
            <a:r>
              <a:rPr dirty="0" sz="2400" spc="-585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 i="1">
                <a:solidFill>
                  <a:srgbClr val="001F5F"/>
                </a:solidFill>
                <a:latin typeface="Times New Roman"/>
                <a:cs typeface="Times New Roman"/>
              </a:rPr>
              <a:t>обучающихся: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20"/>
              </a:spcBef>
            </a:pPr>
            <a:r>
              <a:rPr dirty="0" sz="2400" b="1" i="1">
                <a:solidFill>
                  <a:srgbClr val="964607"/>
                </a:solidFill>
                <a:latin typeface="Times New Roman"/>
                <a:cs typeface="Times New Roman"/>
              </a:rPr>
              <a:t>Приобщение</a:t>
            </a:r>
            <a:r>
              <a:rPr dirty="0" sz="2400" spc="-25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b="1" i="1">
                <a:solidFill>
                  <a:srgbClr val="964607"/>
                </a:solidFill>
                <a:latin typeface="Times New Roman"/>
                <a:cs typeface="Times New Roman"/>
              </a:rPr>
              <a:t>к</a:t>
            </a:r>
            <a:r>
              <a:rPr dirty="0" sz="2400" spc="-40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искусству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000">
              <a:latin typeface="Times New Roman"/>
              <a:cs typeface="Times New Roman"/>
            </a:endParaRPr>
          </a:p>
          <a:p>
            <a:pPr marL="302260">
              <a:lnSpc>
                <a:spcPct val="100000"/>
              </a:lnSpc>
            </a:pP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Изобразительная</a:t>
            </a:r>
            <a:r>
              <a:rPr dirty="0" sz="2400" spc="-100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деятельность</a:t>
            </a:r>
            <a:endParaRPr sz="2400">
              <a:latin typeface="Times New Roman"/>
              <a:cs typeface="Times New Roman"/>
            </a:endParaRPr>
          </a:p>
          <a:p>
            <a:pPr marL="576580" marR="2993390" indent="-146685">
              <a:lnSpc>
                <a:spcPts val="7830"/>
              </a:lnSpc>
              <a:spcBef>
                <a:spcPts val="865"/>
              </a:spcBef>
            </a:pPr>
            <a:r>
              <a:rPr dirty="0" sz="2400" spc="-15" b="1" i="1">
                <a:solidFill>
                  <a:srgbClr val="964607"/>
                </a:solidFill>
                <a:latin typeface="Times New Roman"/>
                <a:cs typeface="Times New Roman"/>
              </a:rPr>
              <a:t>Конструктивная</a:t>
            </a:r>
            <a:r>
              <a:rPr dirty="0" sz="2400" spc="-114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 i="1">
                <a:solidFill>
                  <a:srgbClr val="964607"/>
                </a:solidFill>
                <a:latin typeface="Times New Roman"/>
                <a:cs typeface="Times New Roman"/>
              </a:rPr>
              <a:t>деятельность </a:t>
            </a:r>
            <a:r>
              <a:rPr dirty="0" sz="2400" spc="-585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Музыкальная</a:t>
            </a:r>
            <a:r>
              <a:rPr dirty="0" sz="2400" spc="-35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деятельность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>
              <a:latin typeface="Times New Roman"/>
              <a:cs typeface="Times New Roman"/>
            </a:endParaRPr>
          </a:p>
          <a:p>
            <a:pPr marL="935990">
              <a:lnSpc>
                <a:spcPct val="100000"/>
              </a:lnSpc>
            </a:pP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Театрализованная</a:t>
            </a:r>
            <a:r>
              <a:rPr dirty="0" sz="2400" spc="-125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деятельность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850">
              <a:latin typeface="Times New Roman"/>
              <a:cs typeface="Times New Roman"/>
            </a:endParaRPr>
          </a:p>
          <a:p>
            <a:pPr algn="ctr" marL="664210">
              <a:lnSpc>
                <a:spcPct val="100000"/>
              </a:lnSpc>
            </a:pPr>
            <a:r>
              <a:rPr dirty="0" sz="2400" spc="-15" b="1" i="1">
                <a:solidFill>
                  <a:srgbClr val="964607"/>
                </a:solidFill>
                <a:latin typeface="Times New Roman"/>
                <a:cs typeface="Times New Roman"/>
              </a:rPr>
              <a:t>Культурно-досуговая</a:t>
            </a:r>
            <a:r>
              <a:rPr dirty="0" sz="2400" spc="-125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 i="1">
                <a:solidFill>
                  <a:srgbClr val="964607"/>
                </a:solidFill>
                <a:latin typeface="Times New Roman"/>
                <a:cs typeface="Times New Roman"/>
              </a:rPr>
              <a:t>деятельность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7386" y="248031"/>
            <a:ext cx="8685530" cy="6363335"/>
            <a:chOff x="167386" y="248031"/>
            <a:chExt cx="8685530" cy="6363335"/>
          </a:xfrm>
        </p:grpSpPr>
        <p:sp>
          <p:nvSpPr>
            <p:cNvPr id="3" name="object 3"/>
            <p:cNvSpPr/>
            <p:nvPr/>
          </p:nvSpPr>
          <p:spPr>
            <a:xfrm>
              <a:off x="180340" y="260985"/>
              <a:ext cx="8641080" cy="6337300"/>
            </a:xfrm>
            <a:custGeom>
              <a:avLst/>
              <a:gdLst/>
              <a:ahLst/>
              <a:cxnLst/>
              <a:rect l="l" t="t" r="r" b="b"/>
              <a:pathLst>
                <a:path w="8641080" h="6337300">
                  <a:moveTo>
                    <a:pt x="8641080" y="0"/>
                  </a:moveTo>
                  <a:lnTo>
                    <a:pt x="0" y="0"/>
                  </a:lnTo>
                  <a:lnTo>
                    <a:pt x="0" y="6337300"/>
                  </a:lnTo>
                  <a:lnTo>
                    <a:pt x="8641080" y="6337300"/>
                  </a:lnTo>
                  <a:lnTo>
                    <a:pt x="8641080" y="0"/>
                  </a:lnTo>
                  <a:close/>
                </a:path>
              </a:pathLst>
            </a:custGeom>
            <a:solidFill>
              <a:srgbClr val="FAD3B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80340" y="260985"/>
              <a:ext cx="8641080" cy="6337300"/>
            </a:xfrm>
            <a:custGeom>
              <a:avLst/>
              <a:gdLst/>
              <a:ahLst/>
              <a:cxnLst/>
              <a:rect l="l" t="t" r="r" b="b"/>
              <a:pathLst>
                <a:path w="8641080" h="6337300">
                  <a:moveTo>
                    <a:pt x="0" y="6337300"/>
                  </a:moveTo>
                  <a:lnTo>
                    <a:pt x="8641080" y="6337300"/>
                  </a:lnTo>
                  <a:lnTo>
                    <a:pt x="8641080" y="0"/>
                  </a:lnTo>
                  <a:lnTo>
                    <a:pt x="0" y="0"/>
                  </a:lnTo>
                  <a:lnTo>
                    <a:pt x="0" y="6337300"/>
                  </a:lnTo>
                  <a:close/>
                </a:path>
              </a:pathLst>
            </a:custGeom>
            <a:ln w="25908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52095" y="1125220"/>
              <a:ext cx="7344409" cy="504825"/>
            </a:xfrm>
            <a:custGeom>
              <a:avLst/>
              <a:gdLst/>
              <a:ahLst/>
              <a:cxnLst/>
              <a:rect l="l" t="t" r="r" b="b"/>
              <a:pathLst>
                <a:path w="7344409" h="504825">
                  <a:moveTo>
                    <a:pt x="7092314" y="0"/>
                  </a:moveTo>
                  <a:lnTo>
                    <a:pt x="252095" y="0"/>
                  </a:lnTo>
                  <a:lnTo>
                    <a:pt x="207009" y="4444"/>
                  </a:lnTo>
                  <a:lnTo>
                    <a:pt x="164464" y="15875"/>
                  </a:lnTo>
                  <a:lnTo>
                    <a:pt x="125094" y="34925"/>
                  </a:lnTo>
                  <a:lnTo>
                    <a:pt x="89534" y="59689"/>
                  </a:lnTo>
                  <a:lnTo>
                    <a:pt x="59689" y="90169"/>
                  </a:lnTo>
                  <a:lnTo>
                    <a:pt x="34289" y="125094"/>
                  </a:lnTo>
                  <a:lnTo>
                    <a:pt x="15875" y="164464"/>
                  </a:lnTo>
                  <a:lnTo>
                    <a:pt x="4444" y="207009"/>
                  </a:lnTo>
                  <a:lnTo>
                    <a:pt x="0" y="252729"/>
                  </a:lnTo>
                  <a:lnTo>
                    <a:pt x="4444" y="297814"/>
                  </a:lnTo>
                  <a:lnTo>
                    <a:pt x="15875" y="340359"/>
                  </a:lnTo>
                  <a:lnTo>
                    <a:pt x="34289" y="379729"/>
                  </a:lnTo>
                  <a:lnTo>
                    <a:pt x="59689" y="415289"/>
                  </a:lnTo>
                  <a:lnTo>
                    <a:pt x="89534" y="445134"/>
                  </a:lnTo>
                  <a:lnTo>
                    <a:pt x="125094" y="470534"/>
                  </a:lnTo>
                  <a:lnTo>
                    <a:pt x="164464" y="488950"/>
                  </a:lnTo>
                  <a:lnTo>
                    <a:pt x="207009" y="500379"/>
                  </a:lnTo>
                  <a:lnTo>
                    <a:pt x="252095" y="504825"/>
                  </a:lnTo>
                  <a:lnTo>
                    <a:pt x="7092314" y="504825"/>
                  </a:lnTo>
                  <a:lnTo>
                    <a:pt x="7137400" y="500379"/>
                  </a:lnTo>
                  <a:lnTo>
                    <a:pt x="7179945" y="488950"/>
                  </a:lnTo>
                  <a:lnTo>
                    <a:pt x="7219314" y="470534"/>
                  </a:lnTo>
                  <a:lnTo>
                    <a:pt x="7254875" y="445134"/>
                  </a:lnTo>
                  <a:lnTo>
                    <a:pt x="7284720" y="415289"/>
                  </a:lnTo>
                  <a:lnTo>
                    <a:pt x="7310120" y="379729"/>
                  </a:lnTo>
                  <a:lnTo>
                    <a:pt x="7328534" y="340359"/>
                  </a:lnTo>
                  <a:lnTo>
                    <a:pt x="7339964" y="297814"/>
                  </a:lnTo>
                  <a:lnTo>
                    <a:pt x="7344409" y="252729"/>
                  </a:lnTo>
                  <a:lnTo>
                    <a:pt x="7339964" y="207009"/>
                  </a:lnTo>
                  <a:lnTo>
                    <a:pt x="7328534" y="164464"/>
                  </a:lnTo>
                  <a:lnTo>
                    <a:pt x="7310120" y="125094"/>
                  </a:lnTo>
                  <a:lnTo>
                    <a:pt x="7284720" y="90169"/>
                  </a:lnTo>
                  <a:lnTo>
                    <a:pt x="7254875" y="59689"/>
                  </a:lnTo>
                  <a:lnTo>
                    <a:pt x="7219314" y="34925"/>
                  </a:lnTo>
                  <a:lnTo>
                    <a:pt x="7179945" y="15875"/>
                  </a:lnTo>
                  <a:lnTo>
                    <a:pt x="7137400" y="4444"/>
                  </a:lnTo>
                  <a:lnTo>
                    <a:pt x="7092314" y="0"/>
                  </a:lnTo>
                  <a:close/>
                </a:path>
              </a:pathLst>
            </a:custGeom>
            <a:solidFill>
              <a:srgbClr val="C5D9E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52095" y="1125220"/>
              <a:ext cx="7344409" cy="504825"/>
            </a:xfrm>
            <a:custGeom>
              <a:avLst/>
              <a:gdLst/>
              <a:ahLst/>
              <a:cxnLst/>
              <a:rect l="l" t="t" r="r" b="b"/>
              <a:pathLst>
                <a:path w="7344409" h="504825">
                  <a:moveTo>
                    <a:pt x="0" y="252729"/>
                  </a:moveTo>
                  <a:lnTo>
                    <a:pt x="4444" y="207009"/>
                  </a:lnTo>
                  <a:lnTo>
                    <a:pt x="15875" y="164464"/>
                  </a:lnTo>
                  <a:lnTo>
                    <a:pt x="34289" y="125094"/>
                  </a:lnTo>
                  <a:lnTo>
                    <a:pt x="59689" y="90169"/>
                  </a:lnTo>
                  <a:lnTo>
                    <a:pt x="89534" y="59689"/>
                  </a:lnTo>
                  <a:lnTo>
                    <a:pt x="125094" y="34925"/>
                  </a:lnTo>
                  <a:lnTo>
                    <a:pt x="164464" y="15875"/>
                  </a:lnTo>
                  <a:lnTo>
                    <a:pt x="207009" y="4444"/>
                  </a:lnTo>
                  <a:lnTo>
                    <a:pt x="252095" y="0"/>
                  </a:lnTo>
                  <a:lnTo>
                    <a:pt x="7092314" y="0"/>
                  </a:lnTo>
                  <a:lnTo>
                    <a:pt x="7137400" y="4444"/>
                  </a:lnTo>
                  <a:lnTo>
                    <a:pt x="7179945" y="15875"/>
                  </a:lnTo>
                  <a:lnTo>
                    <a:pt x="7219314" y="34925"/>
                  </a:lnTo>
                  <a:lnTo>
                    <a:pt x="7254875" y="59689"/>
                  </a:lnTo>
                  <a:lnTo>
                    <a:pt x="7284720" y="90169"/>
                  </a:lnTo>
                  <a:lnTo>
                    <a:pt x="7310120" y="125094"/>
                  </a:lnTo>
                  <a:lnTo>
                    <a:pt x="7328534" y="164464"/>
                  </a:lnTo>
                  <a:lnTo>
                    <a:pt x="7339964" y="207009"/>
                  </a:lnTo>
                  <a:lnTo>
                    <a:pt x="7344409" y="252729"/>
                  </a:lnTo>
                  <a:lnTo>
                    <a:pt x="7339964" y="297814"/>
                  </a:lnTo>
                  <a:lnTo>
                    <a:pt x="7328534" y="340359"/>
                  </a:lnTo>
                  <a:lnTo>
                    <a:pt x="7310120" y="379729"/>
                  </a:lnTo>
                  <a:lnTo>
                    <a:pt x="7284720" y="415289"/>
                  </a:lnTo>
                  <a:lnTo>
                    <a:pt x="7254875" y="445134"/>
                  </a:lnTo>
                  <a:lnTo>
                    <a:pt x="7219314" y="470534"/>
                  </a:lnTo>
                  <a:lnTo>
                    <a:pt x="7179945" y="488950"/>
                  </a:lnTo>
                  <a:lnTo>
                    <a:pt x="7137400" y="500379"/>
                  </a:lnTo>
                  <a:lnTo>
                    <a:pt x="7092314" y="504825"/>
                  </a:lnTo>
                  <a:lnTo>
                    <a:pt x="252095" y="504825"/>
                  </a:lnTo>
                  <a:lnTo>
                    <a:pt x="207009" y="500379"/>
                  </a:lnTo>
                  <a:lnTo>
                    <a:pt x="164464" y="488950"/>
                  </a:lnTo>
                  <a:lnTo>
                    <a:pt x="125094" y="470534"/>
                  </a:lnTo>
                  <a:lnTo>
                    <a:pt x="89534" y="445134"/>
                  </a:lnTo>
                  <a:lnTo>
                    <a:pt x="59689" y="415289"/>
                  </a:lnTo>
                  <a:lnTo>
                    <a:pt x="34289" y="379729"/>
                  </a:lnTo>
                  <a:lnTo>
                    <a:pt x="15875" y="340359"/>
                  </a:lnTo>
                  <a:lnTo>
                    <a:pt x="4444" y="297814"/>
                  </a:lnTo>
                  <a:lnTo>
                    <a:pt x="0" y="252729"/>
                  </a:lnTo>
                  <a:close/>
                </a:path>
              </a:pathLst>
            </a:custGeom>
            <a:ln w="25908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0869" y="1884679"/>
              <a:ext cx="7298690" cy="52451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5340" y="2667000"/>
              <a:ext cx="7370445" cy="52451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43939" y="3463925"/>
              <a:ext cx="7370445" cy="52451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80819" y="4368800"/>
              <a:ext cx="7371715" cy="525780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12619" y="5351779"/>
              <a:ext cx="6876415" cy="524510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404875" y="426084"/>
            <a:ext cx="7559675" cy="54298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28015">
              <a:lnSpc>
                <a:spcPct val="151800"/>
              </a:lnSpc>
              <a:spcBef>
                <a:spcPts val="100"/>
              </a:spcBef>
            </a:pP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Направления</a:t>
            </a:r>
            <a:r>
              <a:rPr dirty="0" sz="2400" spc="-50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физического</a:t>
            </a:r>
            <a:r>
              <a:rPr dirty="0" sz="2400" spc="-60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развития</a:t>
            </a:r>
            <a:r>
              <a:rPr dirty="0" sz="2400" spc="-55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обучающихся: </a:t>
            </a:r>
            <a:r>
              <a:rPr dirty="0" sz="2400" spc="-585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Основная</a:t>
            </a:r>
            <a:r>
              <a:rPr dirty="0" sz="2400" spc="20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гимнастика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Times New Roman"/>
              <a:cs typeface="Times New Roman"/>
            </a:endParaRPr>
          </a:p>
          <a:p>
            <a:pPr marL="408940">
              <a:lnSpc>
                <a:spcPct val="100000"/>
              </a:lnSpc>
            </a:pP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Подвижные</a:t>
            </a:r>
            <a:r>
              <a:rPr dirty="0" sz="2400" spc="-55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игры</a:t>
            </a:r>
            <a:endParaRPr sz="2400">
              <a:latin typeface="Times New Roman"/>
              <a:cs typeface="Times New Roman"/>
            </a:endParaRPr>
          </a:p>
          <a:p>
            <a:pPr marL="802005" marR="3236595" indent="-70485">
              <a:lnSpc>
                <a:spcPct val="206700"/>
              </a:lnSpc>
              <a:spcBef>
                <a:spcPts val="1155"/>
              </a:spcBef>
            </a:pP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Спортивные игры </a:t>
            </a:r>
            <a:r>
              <a:rPr dirty="0" sz="2400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Спортивные</a:t>
            </a:r>
            <a:r>
              <a:rPr dirty="0" sz="2400" spc="-35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упражнения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200">
              <a:latin typeface="Times New Roman"/>
              <a:cs typeface="Times New Roman"/>
            </a:endParaRPr>
          </a:p>
          <a:p>
            <a:pPr marL="1198880">
              <a:lnSpc>
                <a:spcPct val="100000"/>
              </a:lnSpc>
              <a:spcBef>
                <a:spcPts val="5"/>
              </a:spcBef>
            </a:pP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Формирование</a:t>
            </a:r>
            <a:r>
              <a:rPr dirty="0" sz="2400" spc="-45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 i="1">
                <a:solidFill>
                  <a:srgbClr val="964607"/>
                </a:solidFill>
                <a:latin typeface="Times New Roman"/>
                <a:cs typeface="Times New Roman"/>
              </a:rPr>
              <a:t>основ</a:t>
            </a:r>
            <a:r>
              <a:rPr dirty="0" sz="2400" spc="-45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здорового</a:t>
            </a:r>
            <a:r>
              <a:rPr dirty="0" sz="2400" spc="-40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b="1" i="1">
                <a:solidFill>
                  <a:srgbClr val="964607"/>
                </a:solidFill>
                <a:latin typeface="Times New Roman"/>
                <a:cs typeface="Times New Roman"/>
              </a:rPr>
              <a:t>образа</a:t>
            </a:r>
            <a:r>
              <a:rPr dirty="0" sz="2400" spc="-50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жизни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50">
              <a:latin typeface="Times New Roman"/>
              <a:cs typeface="Times New Roman"/>
            </a:endParaRPr>
          </a:p>
          <a:p>
            <a:pPr marL="1637664">
              <a:lnSpc>
                <a:spcPct val="100000"/>
              </a:lnSpc>
              <a:spcBef>
                <a:spcPts val="5"/>
              </a:spcBef>
            </a:pP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Активный</a:t>
            </a:r>
            <a:r>
              <a:rPr dirty="0" sz="2400" spc="-50" b="1" i="1">
                <a:solidFill>
                  <a:srgbClr val="964607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964607"/>
                </a:solidFill>
                <a:latin typeface="Times New Roman"/>
                <a:cs typeface="Times New Roman"/>
              </a:rPr>
              <a:t>отдых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9140" y="176276"/>
            <a:ext cx="8667115" cy="6363335"/>
            <a:chOff x="239140" y="176276"/>
            <a:chExt cx="8667115" cy="6363335"/>
          </a:xfrm>
        </p:grpSpPr>
        <p:sp>
          <p:nvSpPr>
            <p:cNvPr id="3" name="object 3"/>
            <p:cNvSpPr/>
            <p:nvPr/>
          </p:nvSpPr>
          <p:spPr>
            <a:xfrm>
              <a:off x="252094" y="189230"/>
              <a:ext cx="8641080" cy="6337300"/>
            </a:xfrm>
            <a:custGeom>
              <a:avLst/>
              <a:gdLst/>
              <a:ahLst/>
              <a:cxnLst/>
              <a:rect l="l" t="t" r="r" b="b"/>
              <a:pathLst>
                <a:path w="8641080" h="6337300">
                  <a:moveTo>
                    <a:pt x="8641080" y="0"/>
                  </a:moveTo>
                  <a:lnTo>
                    <a:pt x="0" y="0"/>
                  </a:lnTo>
                  <a:lnTo>
                    <a:pt x="0" y="6337300"/>
                  </a:lnTo>
                  <a:lnTo>
                    <a:pt x="8641080" y="6337300"/>
                  </a:lnTo>
                  <a:lnTo>
                    <a:pt x="8641080" y="0"/>
                  </a:lnTo>
                  <a:close/>
                </a:path>
              </a:pathLst>
            </a:custGeom>
            <a:solidFill>
              <a:srgbClr val="FAD3B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52094" y="189230"/>
              <a:ext cx="8641080" cy="6337300"/>
            </a:xfrm>
            <a:custGeom>
              <a:avLst/>
              <a:gdLst/>
              <a:ahLst/>
              <a:cxnLst/>
              <a:rect l="l" t="t" r="r" b="b"/>
              <a:pathLst>
                <a:path w="8641080" h="6337300">
                  <a:moveTo>
                    <a:pt x="0" y="6337300"/>
                  </a:moveTo>
                  <a:lnTo>
                    <a:pt x="8641080" y="6337300"/>
                  </a:lnTo>
                  <a:lnTo>
                    <a:pt x="8641080" y="0"/>
                  </a:lnTo>
                  <a:lnTo>
                    <a:pt x="0" y="0"/>
                  </a:lnTo>
                  <a:lnTo>
                    <a:pt x="0" y="6337300"/>
                  </a:lnTo>
                  <a:close/>
                </a:path>
              </a:pathLst>
            </a:custGeom>
            <a:ln w="25908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54354" y="3375574"/>
          <a:ext cx="8181975" cy="700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1805"/>
                <a:gridCol w="2216150"/>
                <a:gridCol w="1332865"/>
                <a:gridCol w="351154"/>
              </a:tblGrid>
              <a:tr h="350127">
                <a:tc>
                  <a:txBody>
                    <a:bodyPr/>
                    <a:lstStyle/>
                    <a:p>
                      <a:pPr marL="31750">
                        <a:lnSpc>
                          <a:spcPts val="2620"/>
                        </a:lnSpc>
                        <a:tabLst>
                          <a:tab pos="2534920" algn="l"/>
                          <a:tab pos="3046730" algn="l"/>
                        </a:tabLst>
                      </a:pPr>
                      <a:r>
                        <a:rPr dirty="0" sz="2400" spc="-5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представителей)	</a:t>
                      </a:r>
                      <a:r>
                        <a:rPr dirty="0" sz="240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	</a:t>
                      </a:r>
                      <a:r>
                        <a:rPr dirty="0" sz="2400" spc="-5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вопросах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AD3B5"/>
                    </a:solidFill>
                  </a:tcPr>
                </a:tc>
                <a:tc>
                  <a:txBody>
                    <a:bodyPr/>
                    <a:lstStyle/>
                    <a:p>
                      <a:pPr marL="320040">
                        <a:lnSpc>
                          <a:spcPts val="2620"/>
                        </a:lnSpc>
                      </a:pPr>
                      <a:r>
                        <a:rPr dirty="0" sz="2400" spc="-5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образования,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AD3B5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3180">
                        <a:lnSpc>
                          <a:spcPts val="2620"/>
                        </a:lnSpc>
                      </a:pPr>
                      <a:r>
                        <a:rPr dirty="0" sz="240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охраны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AD3B5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2620"/>
                        </a:lnSpc>
                      </a:pPr>
                      <a:r>
                        <a:rPr dirty="0" sz="240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AD3B5"/>
                    </a:solidFill>
                  </a:tcPr>
                </a:tc>
              </a:tr>
              <a:tr h="350127">
                <a:tc>
                  <a:txBody>
                    <a:bodyPr/>
                    <a:lstStyle/>
                    <a:p>
                      <a:pPr marL="31750">
                        <a:lnSpc>
                          <a:spcPts val="2655"/>
                        </a:lnSpc>
                        <a:tabLst>
                          <a:tab pos="1842770" algn="l"/>
                          <a:tab pos="3302635" algn="l"/>
                        </a:tabLst>
                      </a:pPr>
                      <a:r>
                        <a:rPr dirty="0" sz="2400" spc="-5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укрепления	</a:t>
                      </a:r>
                      <a:r>
                        <a:rPr dirty="0" sz="240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здоровья	</a:t>
                      </a:r>
                      <a:r>
                        <a:rPr dirty="0" sz="2400" spc="-5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детей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AD3B5"/>
                    </a:solidFill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2655"/>
                        </a:lnSpc>
                      </a:pPr>
                      <a:r>
                        <a:rPr dirty="0" sz="2400" spc="-5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младенческого,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AD3B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55"/>
                        </a:lnSpc>
                      </a:pPr>
                      <a:r>
                        <a:rPr dirty="0" sz="2400" spc="-5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раннего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AD3B5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ts val="2655"/>
                        </a:lnSpc>
                      </a:pPr>
                      <a:r>
                        <a:rPr dirty="0" sz="240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AD3B5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31724" y="411226"/>
            <a:ext cx="8487410" cy="5502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07310" marR="226060" indent="-2362835">
              <a:lnSpc>
                <a:spcPct val="100000"/>
              </a:lnSpc>
              <a:spcBef>
                <a:spcPts val="100"/>
              </a:spcBef>
            </a:pP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Особенности</a:t>
            </a:r>
            <a:r>
              <a:rPr dirty="0" sz="2400" spc="-110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взаимодействия</a:t>
            </a:r>
            <a:r>
              <a:rPr dirty="0" sz="2400" spc="-100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педагогического</a:t>
            </a:r>
            <a:r>
              <a:rPr dirty="0" sz="2400" spc="-90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b="1" i="1">
                <a:solidFill>
                  <a:srgbClr val="001F5F"/>
                </a:solidFill>
                <a:latin typeface="Times New Roman"/>
                <a:cs typeface="Times New Roman"/>
              </a:rPr>
              <a:t>коллектива </a:t>
            </a:r>
            <a:r>
              <a:rPr dirty="0" sz="2400" spc="-585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b="1" i="1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dirty="0" sz="2400" spc="-85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семьями</a:t>
            </a:r>
            <a:r>
              <a:rPr dirty="0" sz="2400" spc="-55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обучающихся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 marR="172085">
              <a:lnSpc>
                <a:spcPct val="100000"/>
              </a:lnSpc>
              <a:spcBef>
                <a:spcPts val="5"/>
              </a:spcBef>
            </a:pP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Главными</a:t>
            </a:r>
            <a:r>
              <a:rPr dirty="0" sz="2400" spc="-13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Times New Roman"/>
                <a:cs typeface="Times New Roman"/>
              </a:rPr>
              <a:t>целями</a:t>
            </a:r>
            <a:r>
              <a:rPr dirty="0" sz="2400" spc="-110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взаимодействия</a:t>
            </a:r>
            <a:r>
              <a:rPr dirty="0" sz="2400" spc="-13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педагогического</a:t>
            </a:r>
            <a:r>
              <a:rPr dirty="0" sz="2400" spc="-13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коллектива </a:t>
            </a:r>
            <a:r>
              <a:rPr dirty="0" sz="2400" spc="-58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ДОО</a:t>
            </a:r>
            <a:r>
              <a:rPr dirty="0" sz="2400" spc="-5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dirty="0" sz="2400" spc="-7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семьями</a:t>
            </a:r>
            <a:r>
              <a:rPr dirty="0" sz="2400" spc="-4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обучающихся</a:t>
            </a:r>
            <a:r>
              <a:rPr dirty="0" sz="2400" spc="-7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дошкольного</a:t>
            </a:r>
            <a:r>
              <a:rPr dirty="0" sz="2400" spc="-6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возраста</a:t>
            </a:r>
            <a:r>
              <a:rPr dirty="0" sz="2400" spc="-4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являются: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00">
              <a:latin typeface="Times New Roman"/>
              <a:cs typeface="Times New Roman"/>
            </a:endParaRPr>
          </a:p>
          <a:p>
            <a:pPr algn="just" marL="354330" marR="6350" indent="-342265">
              <a:lnSpc>
                <a:spcPts val="2860"/>
              </a:lnSpc>
              <a:buFont typeface="Wingdings"/>
              <a:buChar char=""/>
              <a:tabLst>
                <a:tab pos="354965" algn="l"/>
              </a:tabLst>
            </a:pP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обеспечение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психолого-педагогической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поддержки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семьи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 и </a:t>
            </a:r>
            <a:r>
              <a:rPr dirty="0" sz="2400" spc="-58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повышение</a:t>
            </a:r>
            <a:r>
              <a:rPr dirty="0" sz="2400" spc="4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компетентности</a:t>
            </a:r>
            <a:r>
              <a:rPr dirty="0" sz="2400" spc="8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родителей</a:t>
            </a:r>
            <a:r>
              <a:rPr dirty="0" sz="2400" spc="6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(законных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001F5F"/>
              </a:buClr>
              <a:buFont typeface="Wingdings"/>
              <a:buChar char=""/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1F5F"/>
              </a:buClr>
              <a:buFont typeface="Wingdings"/>
              <a:buChar char=""/>
            </a:pPr>
            <a:endParaRPr sz="2250">
              <a:latin typeface="Times New Roman"/>
              <a:cs typeface="Times New Roman"/>
            </a:endParaRPr>
          </a:p>
          <a:p>
            <a:pPr marL="354330">
              <a:lnSpc>
                <a:spcPct val="100000"/>
              </a:lnSpc>
            </a:pP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дошкольного</a:t>
            </a:r>
            <a:r>
              <a:rPr dirty="0" sz="2400" spc="-3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возрастов;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500">
              <a:latin typeface="Times New Roman"/>
              <a:cs typeface="Times New Roman"/>
            </a:endParaRPr>
          </a:p>
          <a:p>
            <a:pPr algn="just" marL="354330" marR="5080" indent="-342265">
              <a:lnSpc>
                <a:spcPct val="99600"/>
              </a:lnSpc>
              <a:buFont typeface="Wingdings"/>
              <a:buChar char=""/>
              <a:tabLst>
                <a:tab pos="354965" algn="l"/>
              </a:tabLst>
            </a:pP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обеспечение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единства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 подходов</a:t>
            </a:r>
            <a:r>
              <a:rPr dirty="0" sz="2400" spc="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dirty="0" sz="2400" spc="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воспитанию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400" spc="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обучению </a:t>
            </a:r>
            <a:r>
              <a:rPr dirty="0" sz="2400" spc="-58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детей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в 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условиях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ДОО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семьи; повышение воспитательного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потенциала</a:t>
            </a:r>
            <a:r>
              <a:rPr dirty="0" sz="2400" spc="-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семьи.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10895" y="176276"/>
            <a:ext cx="8524240" cy="6434455"/>
            <a:chOff x="310895" y="176276"/>
            <a:chExt cx="8524240" cy="6434455"/>
          </a:xfrm>
        </p:grpSpPr>
        <p:sp>
          <p:nvSpPr>
            <p:cNvPr id="3" name="object 3"/>
            <p:cNvSpPr/>
            <p:nvPr/>
          </p:nvSpPr>
          <p:spPr>
            <a:xfrm>
              <a:off x="323849" y="189230"/>
              <a:ext cx="8498205" cy="6408420"/>
            </a:xfrm>
            <a:custGeom>
              <a:avLst/>
              <a:gdLst/>
              <a:ahLst/>
              <a:cxnLst/>
              <a:rect l="l" t="t" r="r" b="b"/>
              <a:pathLst>
                <a:path w="8498205" h="6408420">
                  <a:moveTo>
                    <a:pt x="8498205" y="0"/>
                  </a:moveTo>
                  <a:lnTo>
                    <a:pt x="0" y="0"/>
                  </a:lnTo>
                  <a:lnTo>
                    <a:pt x="0" y="6408420"/>
                  </a:lnTo>
                  <a:lnTo>
                    <a:pt x="8498205" y="6408420"/>
                  </a:lnTo>
                  <a:lnTo>
                    <a:pt x="8498205" y="0"/>
                  </a:lnTo>
                  <a:close/>
                </a:path>
              </a:pathLst>
            </a:custGeom>
            <a:solidFill>
              <a:srgbClr val="FAD3B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323849" y="189230"/>
              <a:ext cx="8498205" cy="6408420"/>
            </a:xfrm>
            <a:custGeom>
              <a:avLst/>
              <a:gdLst/>
              <a:ahLst/>
              <a:cxnLst/>
              <a:rect l="l" t="t" r="r" b="b"/>
              <a:pathLst>
                <a:path w="8498205" h="6408420">
                  <a:moveTo>
                    <a:pt x="0" y="6408420"/>
                  </a:moveTo>
                  <a:lnTo>
                    <a:pt x="8498205" y="6408420"/>
                  </a:lnTo>
                  <a:lnTo>
                    <a:pt x="8498205" y="0"/>
                  </a:lnTo>
                  <a:lnTo>
                    <a:pt x="0" y="0"/>
                  </a:lnTo>
                  <a:lnTo>
                    <a:pt x="0" y="6408420"/>
                  </a:lnTo>
                  <a:close/>
                </a:path>
              </a:pathLst>
            </a:custGeom>
            <a:ln w="25907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920364" y="624585"/>
            <a:ext cx="330835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i="0">
                <a:latin typeface="Times New Roman"/>
                <a:cs typeface="Times New Roman"/>
              </a:rPr>
              <a:t>Программа</a:t>
            </a:r>
            <a:r>
              <a:rPr dirty="0" spc="-95" i="0">
                <a:latin typeface="Times New Roman"/>
                <a:cs typeface="Times New Roman"/>
              </a:rPr>
              <a:t> </a:t>
            </a:r>
            <a:r>
              <a:rPr dirty="0" spc="-5" i="0">
                <a:latin typeface="Times New Roman"/>
                <a:cs typeface="Times New Roman"/>
              </a:rPr>
              <a:t>воспитания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01827" y="1402461"/>
            <a:ext cx="8346440" cy="125603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algn="just" marL="12700" marR="5080" indent="457200">
              <a:lnSpc>
                <a:spcPct val="101400"/>
              </a:lnSpc>
              <a:spcBef>
                <a:spcPts val="55"/>
              </a:spcBef>
            </a:pP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Общая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цель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воспитания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ДОО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 –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личностное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развитие</a:t>
            </a:r>
            <a:r>
              <a:rPr dirty="0" sz="2000" spc="49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каждого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 ребёнка с учётом его индивидуальности и создание условий для позитивной 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социализации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детей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основе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 традиционных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ценностей</a:t>
            </a:r>
            <a:r>
              <a:rPr dirty="0" sz="2000" spc="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российского </a:t>
            </a:r>
            <a:r>
              <a:rPr dirty="0" sz="2000" spc="-484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общества, </a:t>
            </a:r>
            <a:r>
              <a:rPr dirty="0" sz="2000" spc="-15" i="1">
                <a:solidFill>
                  <a:srgbClr val="001F5F"/>
                </a:solidFill>
                <a:latin typeface="Times New Roman"/>
                <a:cs typeface="Times New Roman"/>
              </a:rPr>
              <a:t>что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предполагает: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31177" y="3000248"/>
            <a:ext cx="160782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традиционных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1827" y="3000248"/>
            <a:ext cx="6497320" cy="9359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90"/>
              </a:spcBef>
              <a:buFont typeface="Wingdings"/>
              <a:buChar char=""/>
              <a:tabLst>
                <a:tab pos="356870" algn="l"/>
                <a:tab pos="357505" algn="l"/>
                <a:tab pos="2195830" algn="l"/>
                <a:tab pos="4235450" algn="l"/>
                <a:tab pos="6357620" algn="l"/>
              </a:tabLst>
            </a:pP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ф</a:t>
            </a:r>
            <a:r>
              <a:rPr dirty="0" sz="2000" spc="1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рм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ро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ва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ни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п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ч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л</a:t>
            </a:r>
            <a:r>
              <a:rPr dirty="0" sz="2000" spc="20">
                <a:solidFill>
                  <a:srgbClr val="001F5F"/>
                </a:solidFill>
                <a:latin typeface="Times New Roman"/>
                <a:cs typeface="Times New Roman"/>
              </a:rPr>
              <a:t>ь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ых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п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едста</a:t>
            </a:r>
            <a:r>
              <a:rPr dirty="0" sz="2000" spc="1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л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dirty="0" sz="2000" spc="1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й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о 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ценностях</a:t>
            </a:r>
            <a:r>
              <a:rPr dirty="0" sz="2000" spc="-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российского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народа,</a:t>
            </a:r>
            <a:r>
              <a:rPr dirty="0" sz="2000" spc="-3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социально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 приемлемых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380"/>
              </a:lnSpc>
            </a:pP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нормах</a:t>
            </a:r>
            <a:r>
              <a:rPr dirty="0" sz="2000" spc="-3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правилах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поведения;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1827" y="4220083"/>
            <a:ext cx="8350884" cy="1908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356870" marR="5080" indent="-344805">
              <a:lnSpc>
                <a:spcPct val="100000"/>
              </a:lnSpc>
              <a:spcBef>
                <a:spcPts val="90"/>
              </a:spcBef>
              <a:buFont typeface="Wingdings"/>
              <a:buChar char=""/>
              <a:tabLst>
                <a:tab pos="357505" algn="l"/>
              </a:tabLst>
            </a:pP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формирование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ценностного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 отношения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окружающему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миру </a:t>
            </a:r>
            <a:r>
              <a:rPr dirty="0" sz="2000" spc="-484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(природному</a:t>
            </a:r>
            <a:r>
              <a:rPr dirty="0" sz="2000" spc="-9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 spc="-8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социокультурному),</a:t>
            </a:r>
            <a:r>
              <a:rPr dirty="0" sz="2000" spc="-4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другим</a:t>
            </a:r>
            <a:r>
              <a:rPr dirty="0" sz="2000" spc="-5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людям,</a:t>
            </a:r>
            <a:r>
              <a:rPr dirty="0" sz="2000" spc="-6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самому</a:t>
            </a:r>
            <a:r>
              <a:rPr dirty="0" sz="2000" spc="-1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себе;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1F5F"/>
              </a:buClr>
              <a:buFont typeface="Wingdings"/>
              <a:buChar char=""/>
            </a:pPr>
            <a:endParaRPr sz="2450">
              <a:latin typeface="Times New Roman"/>
              <a:cs typeface="Times New Roman"/>
            </a:endParaRPr>
          </a:p>
          <a:p>
            <a:pPr algn="just" marL="356870" marR="14604" indent="-344805">
              <a:lnSpc>
                <a:spcPct val="99600"/>
              </a:lnSpc>
              <a:buFont typeface="Wingdings"/>
              <a:buChar char=""/>
              <a:tabLst>
                <a:tab pos="357505" algn="l"/>
              </a:tabLst>
            </a:pP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становление</a:t>
            </a:r>
            <a:r>
              <a:rPr dirty="0" sz="2000" spc="49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148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первичного</a:t>
            </a:r>
            <a:r>
              <a:rPr dirty="0" sz="2000" spc="48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146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опыта</a:t>
            </a:r>
            <a:r>
              <a:rPr dirty="0" sz="2000" spc="48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деятельности</a:t>
            </a:r>
            <a:r>
              <a:rPr dirty="0" sz="2000" spc="65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18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 spc="49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148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поведения 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в соответствии с традиционными ценностями, принятыми в обществе 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нормами</a:t>
            </a:r>
            <a:r>
              <a:rPr dirty="0" sz="2000" spc="-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правилами.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10895" y="319786"/>
            <a:ext cx="8524240" cy="6146800"/>
            <a:chOff x="310895" y="319786"/>
            <a:chExt cx="8524240" cy="6146800"/>
          </a:xfrm>
        </p:grpSpPr>
        <p:sp>
          <p:nvSpPr>
            <p:cNvPr id="3" name="object 3"/>
            <p:cNvSpPr/>
            <p:nvPr/>
          </p:nvSpPr>
          <p:spPr>
            <a:xfrm>
              <a:off x="323849" y="332740"/>
              <a:ext cx="8498205" cy="6120765"/>
            </a:xfrm>
            <a:custGeom>
              <a:avLst/>
              <a:gdLst/>
              <a:ahLst/>
              <a:cxnLst/>
              <a:rect l="l" t="t" r="r" b="b"/>
              <a:pathLst>
                <a:path w="8498205" h="6120765">
                  <a:moveTo>
                    <a:pt x="8498205" y="0"/>
                  </a:moveTo>
                  <a:lnTo>
                    <a:pt x="0" y="0"/>
                  </a:lnTo>
                  <a:lnTo>
                    <a:pt x="0" y="6120764"/>
                  </a:lnTo>
                  <a:lnTo>
                    <a:pt x="8498205" y="6120764"/>
                  </a:lnTo>
                  <a:lnTo>
                    <a:pt x="8498205" y="0"/>
                  </a:lnTo>
                  <a:close/>
                </a:path>
              </a:pathLst>
            </a:custGeom>
            <a:solidFill>
              <a:srgbClr val="FAD3B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323849" y="332740"/>
              <a:ext cx="8498205" cy="6120765"/>
            </a:xfrm>
            <a:custGeom>
              <a:avLst/>
              <a:gdLst/>
              <a:ahLst/>
              <a:cxnLst/>
              <a:rect l="l" t="t" r="r" b="b"/>
              <a:pathLst>
                <a:path w="8498205" h="6120765">
                  <a:moveTo>
                    <a:pt x="0" y="6120764"/>
                  </a:moveTo>
                  <a:lnTo>
                    <a:pt x="8498205" y="6120764"/>
                  </a:lnTo>
                  <a:lnTo>
                    <a:pt x="8498205" y="0"/>
                  </a:lnTo>
                  <a:lnTo>
                    <a:pt x="0" y="0"/>
                  </a:lnTo>
                  <a:lnTo>
                    <a:pt x="0" y="6120764"/>
                  </a:lnTo>
                  <a:close/>
                </a:path>
              </a:pathLst>
            </a:custGeom>
            <a:ln w="25908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356609" y="746886"/>
            <a:ext cx="268732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Задачи</a:t>
            </a:r>
            <a:r>
              <a:rPr dirty="0" spc="-55"/>
              <a:t> </a:t>
            </a:r>
            <a:r>
              <a:rPr dirty="0" spc="-5"/>
              <a:t>воспитания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01827" y="1417700"/>
            <a:ext cx="339090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90"/>
              </a:spcBef>
              <a:buFont typeface="Wingdings"/>
              <a:buChar char=""/>
              <a:tabLst>
                <a:tab pos="356870" algn="l"/>
                <a:tab pos="357505" algn="l"/>
                <a:tab pos="2348230" algn="l"/>
              </a:tabLst>
            </a:pP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де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й</a:t>
            </a:r>
            <a:r>
              <a:rPr dirty="0" sz="2000" spc="2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ва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ь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з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ю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75353" y="1417700"/>
            <a:ext cx="477075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296035" algn="l"/>
                <a:tab pos="2921000" algn="l"/>
                <a:tab pos="3369310" algn="l"/>
                <a:tab pos="4638040" algn="l"/>
              </a:tabLst>
            </a:pP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л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 spc="20">
                <a:solidFill>
                  <a:srgbClr val="001F5F"/>
                </a:solidFill>
                <a:latin typeface="Times New Roman"/>
                <a:cs typeface="Times New Roman"/>
              </a:rPr>
              <a:t>ч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ст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,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ва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нн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20">
                <a:solidFill>
                  <a:srgbClr val="001F5F"/>
                </a:solidFill>
                <a:latin typeface="Times New Roman"/>
                <a:cs typeface="Times New Roman"/>
              </a:rPr>
              <a:t>м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п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я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dirty="0" sz="2000" spc="15">
                <a:solidFill>
                  <a:srgbClr val="001F5F"/>
                </a:solidFill>
                <a:latin typeface="Times New Roman"/>
                <a:cs typeface="Times New Roman"/>
              </a:rPr>
              <a:t>ы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х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56870">
              <a:lnSpc>
                <a:spcPct val="100000"/>
              </a:lnSpc>
              <a:spcBef>
                <a:spcPts val="90"/>
              </a:spcBef>
              <a:tabLst>
                <a:tab pos="5860415" algn="l"/>
              </a:tabLst>
            </a:pPr>
            <a:r>
              <a:rPr dirty="0" spc="-5"/>
              <a:t>обществе представлениях</a:t>
            </a:r>
            <a:r>
              <a:rPr dirty="0" spc="10"/>
              <a:t> </a:t>
            </a:r>
            <a:r>
              <a:rPr dirty="0" spc="-5" b="1">
                <a:latin typeface="Times New Roman"/>
                <a:cs typeface="Times New Roman"/>
              </a:rPr>
              <a:t>о</a:t>
            </a:r>
            <a:r>
              <a:rPr dirty="0" spc="5" b="1">
                <a:latin typeface="Times New Roman"/>
                <a:cs typeface="Times New Roman"/>
              </a:rPr>
              <a:t> </a:t>
            </a:r>
            <a:r>
              <a:rPr dirty="0" spc="-5"/>
              <a:t>добре</a:t>
            </a:r>
            <a:r>
              <a:rPr dirty="0" spc="-25"/>
              <a:t> </a:t>
            </a:r>
            <a:r>
              <a:rPr dirty="0" spc="-5"/>
              <a:t>и</a:t>
            </a:r>
            <a:r>
              <a:rPr dirty="0" spc="-20"/>
              <a:t> </a:t>
            </a:r>
            <a:r>
              <a:rPr dirty="0"/>
              <a:t>зле,</a:t>
            </a:r>
            <a:r>
              <a:rPr dirty="0" spc="25"/>
              <a:t> </a:t>
            </a:r>
            <a:r>
              <a:rPr dirty="0" spc="-10"/>
              <a:t>должном	</a:t>
            </a:r>
            <a:r>
              <a:rPr dirty="0" spc="-5"/>
              <a:t>и</a:t>
            </a:r>
            <a:r>
              <a:rPr dirty="0" spc="-50"/>
              <a:t> </a:t>
            </a:r>
            <a:r>
              <a:rPr dirty="0" spc="-5"/>
              <a:t>недопустимом;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50"/>
          </a:p>
          <a:p>
            <a:pPr algn="just" marL="356870" marR="6985" indent="-344805">
              <a:lnSpc>
                <a:spcPct val="99500"/>
              </a:lnSpc>
              <a:buFont typeface="Wingdings"/>
              <a:buChar char=""/>
              <a:tabLst>
                <a:tab pos="357505" algn="l"/>
              </a:tabLst>
            </a:pPr>
            <a:r>
              <a:rPr dirty="0" spc="-5"/>
              <a:t>Способствовать становлению нравственности, основанной </a:t>
            </a:r>
            <a:r>
              <a:rPr dirty="0" spc="-15"/>
              <a:t>на </a:t>
            </a:r>
            <a:r>
              <a:rPr dirty="0" spc="-5"/>
              <a:t>духовных </a:t>
            </a:r>
            <a:r>
              <a:rPr dirty="0"/>
              <a:t> </a:t>
            </a:r>
            <a:r>
              <a:rPr dirty="0" spc="-10"/>
              <a:t>отечественных</a:t>
            </a:r>
            <a:r>
              <a:rPr dirty="0" spc="-5"/>
              <a:t> традициях,</a:t>
            </a:r>
            <a:r>
              <a:rPr dirty="0"/>
              <a:t> </a:t>
            </a:r>
            <a:r>
              <a:rPr dirty="0" spc="-10"/>
              <a:t>внутренней</a:t>
            </a:r>
            <a:r>
              <a:rPr dirty="0" spc="-5"/>
              <a:t> </a:t>
            </a:r>
            <a:r>
              <a:rPr dirty="0" spc="-10"/>
              <a:t>установке</a:t>
            </a:r>
            <a:r>
              <a:rPr dirty="0" spc="-5"/>
              <a:t> личности</a:t>
            </a:r>
            <a:r>
              <a:rPr dirty="0"/>
              <a:t> </a:t>
            </a:r>
            <a:r>
              <a:rPr dirty="0" spc="-5"/>
              <a:t>поступать </a:t>
            </a:r>
            <a:r>
              <a:rPr dirty="0"/>
              <a:t> </a:t>
            </a:r>
            <a:r>
              <a:rPr dirty="0" spc="-10"/>
              <a:t>согласно</a:t>
            </a:r>
            <a:r>
              <a:rPr dirty="0" spc="15"/>
              <a:t> </a:t>
            </a:r>
            <a:r>
              <a:rPr dirty="0" spc="-5"/>
              <a:t>своей </a:t>
            </a:r>
            <a:r>
              <a:rPr dirty="0" spc="-10"/>
              <a:t>совести;</a:t>
            </a: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01F5F"/>
              </a:buClr>
              <a:buFont typeface="Wingdings"/>
              <a:buChar char=""/>
            </a:pPr>
            <a:endParaRPr sz="2050"/>
          </a:p>
          <a:p>
            <a:pPr algn="just" marL="356870" marR="5080" indent="-344805">
              <a:lnSpc>
                <a:spcPct val="99600"/>
              </a:lnSpc>
              <a:buFont typeface="Wingdings"/>
              <a:buChar char=""/>
              <a:tabLst>
                <a:tab pos="357505" algn="l"/>
              </a:tabLst>
            </a:pPr>
            <a:r>
              <a:rPr dirty="0" spc="-10"/>
              <a:t>Создавать </a:t>
            </a:r>
            <a:r>
              <a:rPr dirty="0" spc="-5"/>
              <a:t>условия для развития и реализации личностного потенциала </a:t>
            </a:r>
            <a:r>
              <a:rPr dirty="0"/>
              <a:t> </a:t>
            </a:r>
            <a:r>
              <a:rPr dirty="0" spc="-5"/>
              <a:t>ребёнка,</a:t>
            </a:r>
            <a:r>
              <a:rPr dirty="0"/>
              <a:t> </a:t>
            </a:r>
            <a:r>
              <a:rPr dirty="0" spc="-5"/>
              <a:t>его</a:t>
            </a:r>
            <a:r>
              <a:rPr dirty="0"/>
              <a:t> </a:t>
            </a:r>
            <a:r>
              <a:rPr dirty="0" spc="-5"/>
              <a:t>готовности</a:t>
            </a:r>
            <a:r>
              <a:rPr dirty="0"/>
              <a:t> </a:t>
            </a:r>
            <a:r>
              <a:rPr dirty="0" spc="-5"/>
              <a:t>к</a:t>
            </a:r>
            <a:r>
              <a:rPr dirty="0" spc="495"/>
              <a:t> </a:t>
            </a:r>
            <a:r>
              <a:rPr dirty="0" spc="-5"/>
              <a:t>творческому</a:t>
            </a:r>
            <a:r>
              <a:rPr dirty="0" spc="495"/>
              <a:t> </a:t>
            </a:r>
            <a:r>
              <a:rPr dirty="0" spc="-5"/>
              <a:t>самовыражению</a:t>
            </a:r>
            <a:r>
              <a:rPr dirty="0" spc="495"/>
              <a:t> </a:t>
            </a:r>
            <a:r>
              <a:rPr dirty="0" spc="-5"/>
              <a:t>и </a:t>
            </a:r>
            <a:r>
              <a:rPr dirty="0"/>
              <a:t> </a:t>
            </a:r>
            <a:r>
              <a:rPr dirty="0" spc="-5"/>
              <a:t>саморазвитию,</a:t>
            </a:r>
            <a:r>
              <a:rPr dirty="0" spc="15"/>
              <a:t> </a:t>
            </a:r>
            <a:r>
              <a:rPr dirty="0" spc="-5"/>
              <a:t>самовоспитанию;</a:t>
            </a: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01F5F"/>
              </a:buClr>
              <a:buFont typeface="Wingdings"/>
              <a:buChar char=""/>
            </a:pPr>
            <a:endParaRPr sz="2100"/>
          </a:p>
          <a:p>
            <a:pPr algn="just" marL="356870" marR="6985" indent="-344805">
              <a:lnSpc>
                <a:spcPct val="99100"/>
              </a:lnSpc>
              <a:buFont typeface="Wingdings"/>
              <a:buChar char=""/>
              <a:tabLst>
                <a:tab pos="357505" algn="l"/>
              </a:tabLst>
            </a:pPr>
            <a:r>
              <a:rPr dirty="0" spc="-5"/>
              <a:t>Осуществлять</a:t>
            </a:r>
            <a:r>
              <a:rPr dirty="0"/>
              <a:t> </a:t>
            </a:r>
            <a:r>
              <a:rPr dirty="0" spc="-5"/>
              <a:t>поддержку</a:t>
            </a:r>
            <a:r>
              <a:rPr dirty="0"/>
              <a:t> </a:t>
            </a:r>
            <a:r>
              <a:rPr dirty="0" spc="-5"/>
              <a:t>позитивной</a:t>
            </a:r>
            <a:r>
              <a:rPr dirty="0"/>
              <a:t> </a:t>
            </a:r>
            <a:r>
              <a:rPr dirty="0" spc="-5"/>
              <a:t>социализации</a:t>
            </a:r>
            <a:r>
              <a:rPr dirty="0" spc="495"/>
              <a:t> </a:t>
            </a:r>
            <a:r>
              <a:rPr dirty="0" spc="-5"/>
              <a:t>ребёнка </a:t>
            </a:r>
            <a:r>
              <a:rPr dirty="0"/>
              <a:t> </a:t>
            </a:r>
            <a:r>
              <a:rPr dirty="0" spc="-5"/>
              <a:t>посредством проектирования и принятия </a:t>
            </a:r>
            <a:r>
              <a:rPr dirty="0" spc="-10"/>
              <a:t>уклада, </a:t>
            </a:r>
            <a:r>
              <a:rPr dirty="0" spc="-5"/>
              <a:t>воспитывающей среды, </a:t>
            </a:r>
            <a:r>
              <a:rPr dirty="0" spc="-484"/>
              <a:t> </a:t>
            </a:r>
            <a:r>
              <a:rPr dirty="0" spc="-10"/>
              <a:t>создания</a:t>
            </a:r>
            <a:r>
              <a:rPr dirty="0" spc="-5"/>
              <a:t> воспитывающих</a:t>
            </a:r>
            <a:r>
              <a:rPr dirty="0"/>
              <a:t> </a:t>
            </a:r>
            <a:r>
              <a:rPr dirty="0" spc="-5"/>
              <a:t>общностей.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10895" y="319786"/>
            <a:ext cx="8524240" cy="6146800"/>
            <a:chOff x="310895" y="319786"/>
            <a:chExt cx="8524240" cy="6146800"/>
          </a:xfrm>
        </p:grpSpPr>
        <p:sp>
          <p:nvSpPr>
            <p:cNvPr id="3" name="object 3"/>
            <p:cNvSpPr/>
            <p:nvPr/>
          </p:nvSpPr>
          <p:spPr>
            <a:xfrm>
              <a:off x="323849" y="332740"/>
              <a:ext cx="8498205" cy="6120765"/>
            </a:xfrm>
            <a:custGeom>
              <a:avLst/>
              <a:gdLst/>
              <a:ahLst/>
              <a:cxnLst/>
              <a:rect l="l" t="t" r="r" b="b"/>
              <a:pathLst>
                <a:path w="8498205" h="6120765">
                  <a:moveTo>
                    <a:pt x="8498205" y="0"/>
                  </a:moveTo>
                  <a:lnTo>
                    <a:pt x="0" y="0"/>
                  </a:lnTo>
                  <a:lnTo>
                    <a:pt x="0" y="6120764"/>
                  </a:lnTo>
                  <a:lnTo>
                    <a:pt x="8498205" y="6120764"/>
                  </a:lnTo>
                  <a:lnTo>
                    <a:pt x="8498205" y="0"/>
                  </a:lnTo>
                  <a:close/>
                </a:path>
              </a:pathLst>
            </a:custGeom>
            <a:solidFill>
              <a:srgbClr val="FAD3B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323849" y="332740"/>
              <a:ext cx="8498205" cy="6120765"/>
            </a:xfrm>
            <a:custGeom>
              <a:avLst/>
              <a:gdLst/>
              <a:ahLst/>
              <a:cxnLst/>
              <a:rect l="l" t="t" r="r" b="b"/>
              <a:pathLst>
                <a:path w="8498205" h="6120765">
                  <a:moveTo>
                    <a:pt x="0" y="6120764"/>
                  </a:moveTo>
                  <a:lnTo>
                    <a:pt x="8498205" y="6120764"/>
                  </a:lnTo>
                  <a:lnTo>
                    <a:pt x="8498205" y="0"/>
                  </a:lnTo>
                  <a:lnTo>
                    <a:pt x="0" y="0"/>
                  </a:lnTo>
                  <a:lnTo>
                    <a:pt x="0" y="6120764"/>
                  </a:lnTo>
                  <a:close/>
                </a:path>
              </a:pathLst>
            </a:custGeom>
            <a:ln w="25908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737485" y="395985"/>
            <a:ext cx="367411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i="0">
                <a:latin typeface="Times New Roman"/>
                <a:cs typeface="Times New Roman"/>
              </a:rPr>
              <a:t>Направления</a:t>
            </a:r>
            <a:r>
              <a:rPr dirty="0" spc="-80" i="0">
                <a:latin typeface="Times New Roman"/>
                <a:cs typeface="Times New Roman"/>
              </a:rPr>
              <a:t> </a:t>
            </a:r>
            <a:r>
              <a:rPr dirty="0" spc="-5" i="0">
                <a:latin typeface="Times New Roman"/>
                <a:cs typeface="Times New Roman"/>
              </a:rPr>
              <a:t>воспитания.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01827" y="1073023"/>
            <a:ext cx="8345170" cy="366839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90"/>
              </a:spcBef>
            </a:pPr>
            <a:r>
              <a:rPr dirty="0" sz="2000" spc="-5" b="1" i="1">
                <a:solidFill>
                  <a:srgbClr val="001F5F"/>
                </a:solidFill>
                <a:latin typeface="Times New Roman"/>
                <a:cs typeface="Times New Roman"/>
              </a:rPr>
              <a:t>Патриотическое</a:t>
            </a:r>
            <a:r>
              <a:rPr dirty="0" sz="2000" spc="-50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 b="1" i="1">
                <a:solidFill>
                  <a:srgbClr val="001F5F"/>
                </a:solidFill>
                <a:latin typeface="Times New Roman"/>
                <a:cs typeface="Times New Roman"/>
              </a:rPr>
              <a:t>направление</a:t>
            </a:r>
            <a:r>
              <a:rPr dirty="0" sz="2000" spc="-40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Times New Roman"/>
                <a:cs typeface="Times New Roman"/>
              </a:rPr>
              <a:t>воспитания</a:t>
            </a:r>
            <a:r>
              <a:rPr dirty="0" sz="2000" spc="-5" b="1">
                <a:solidFill>
                  <a:srgbClr val="001F5F"/>
                </a:solidFill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50">
              <a:latin typeface="Times New Roman"/>
              <a:cs typeface="Times New Roman"/>
            </a:endParaRPr>
          </a:p>
          <a:p>
            <a:pPr algn="just" marL="12700" marR="5080" indent="320040">
              <a:lnSpc>
                <a:spcPct val="99000"/>
              </a:lnSpc>
            </a:pP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Цель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 патриотического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направления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воспитания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 -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содействовать 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формированию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ребенка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личностной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позиции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наследника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традиций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культуры, защитника Отечества и творца 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(созидателя),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ответственного 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за</a:t>
            </a:r>
            <a:r>
              <a:rPr dirty="0" sz="2000" spc="1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будущее своей страны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Times New Roman"/>
              <a:cs typeface="Times New Roman"/>
            </a:endParaRPr>
          </a:p>
          <a:p>
            <a:pPr marL="268605">
              <a:lnSpc>
                <a:spcPct val="100000"/>
              </a:lnSpc>
            </a:pPr>
            <a:r>
              <a:rPr dirty="0" sz="2000" spc="-5" b="1" i="1">
                <a:solidFill>
                  <a:srgbClr val="001F5F"/>
                </a:solidFill>
                <a:latin typeface="Times New Roman"/>
                <a:cs typeface="Times New Roman"/>
              </a:rPr>
              <a:t>Духовно-нравственное</a:t>
            </a:r>
            <a:r>
              <a:rPr dirty="0" sz="2000" spc="-40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Times New Roman"/>
                <a:cs typeface="Times New Roman"/>
              </a:rPr>
              <a:t>направление</a:t>
            </a:r>
            <a:r>
              <a:rPr dirty="0" sz="2000" spc="-40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Times New Roman"/>
                <a:cs typeface="Times New Roman"/>
              </a:rPr>
              <a:t>воспитания</a:t>
            </a:r>
            <a:r>
              <a:rPr dirty="0" sz="2000" spc="-5" b="1">
                <a:solidFill>
                  <a:srgbClr val="001F5F"/>
                </a:solidFill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>
              <a:latin typeface="Times New Roman"/>
              <a:cs typeface="Times New Roman"/>
            </a:endParaRPr>
          </a:p>
          <a:p>
            <a:pPr algn="just" marL="12700" marR="6985" indent="255904">
              <a:lnSpc>
                <a:spcPct val="99600"/>
              </a:lnSpc>
              <a:tabLst>
                <a:tab pos="2143760" algn="l"/>
                <a:tab pos="2988310" algn="l"/>
                <a:tab pos="4811395" algn="l"/>
                <a:tab pos="6684009" algn="l"/>
              </a:tabLst>
            </a:pP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Цель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 духовно-нравственного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направления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воспитания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формирование 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dirty="0" sz="2000" spc="5" i="1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dirty="0" sz="2000" spc="5" i="1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б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сти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ду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х</a:t>
            </a:r>
            <a:r>
              <a:rPr dirty="0" sz="2000" spc="5" i="1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вн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15" i="1">
                <a:solidFill>
                  <a:srgbClr val="001F5F"/>
                </a:solidFill>
                <a:latin typeface="Times New Roman"/>
                <a:cs typeface="Times New Roman"/>
              </a:rPr>
              <a:t>м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5" i="1">
                <a:solidFill>
                  <a:srgbClr val="001F5F"/>
                </a:solidFill>
                <a:latin typeface="Times New Roman"/>
                <a:cs typeface="Times New Roman"/>
              </a:rPr>
              <a:t>ра</a:t>
            </a:r>
            <a:r>
              <a:rPr dirty="0" sz="2000" spc="-15" i="1">
                <a:solidFill>
                  <a:srgbClr val="001F5F"/>
                </a:solidFill>
                <a:latin typeface="Times New Roman"/>
                <a:cs typeface="Times New Roman"/>
              </a:rPr>
              <a:t>з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 spc="-15" i="1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dirty="0" sz="2000" spc="5" i="1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ю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,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-35" i="1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spc="-20" i="1">
                <a:solidFill>
                  <a:srgbClr val="001F5F"/>
                </a:solidFill>
                <a:latin typeface="Times New Roman"/>
                <a:cs typeface="Times New Roman"/>
              </a:rPr>
              <a:t>ра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dirty="0" sz="2000" spc="-30" i="1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dirty="0" sz="2000" spc="-15" i="1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dirty="0" sz="2000" spc="-30" i="1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ен</a:t>
            </a:r>
            <a:r>
              <a:rPr dirty="0" sz="2000" spc="-35" i="1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spc="-20" i="1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35" i="1">
                <a:solidFill>
                  <a:srgbClr val="001F5F"/>
                </a:solidFill>
                <a:latin typeface="Times New Roman"/>
                <a:cs typeface="Times New Roman"/>
              </a:rPr>
              <a:t>м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у 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самосовершенствованию,</a:t>
            </a:r>
            <a:r>
              <a:rPr dirty="0" sz="2000" spc="-4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индивидуально-ответственному</a:t>
            </a:r>
            <a:r>
              <a:rPr dirty="0" sz="2000" spc="-4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поведению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98944" y="5634938"/>
            <a:ext cx="196532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72110" algn="l"/>
              </a:tabLst>
            </a:pP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-	формирование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1827" y="5031104"/>
            <a:ext cx="6151245" cy="123761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29565">
              <a:lnSpc>
                <a:spcPct val="100000"/>
              </a:lnSpc>
              <a:spcBef>
                <a:spcPts val="90"/>
              </a:spcBef>
            </a:pPr>
            <a:r>
              <a:rPr dirty="0" sz="2000" spc="-5" b="1" i="1">
                <a:solidFill>
                  <a:srgbClr val="001F5F"/>
                </a:solidFill>
                <a:latin typeface="Times New Roman"/>
                <a:cs typeface="Times New Roman"/>
              </a:rPr>
              <a:t>Познавательное</a:t>
            </a:r>
            <a:r>
              <a:rPr dirty="0" sz="2000" spc="-45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 b="1" i="1">
                <a:solidFill>
                  <a:srgbClr val="001F5F"/>
                </a:solidFill>
                <a:latin typeface="Times New Roman"/>
                <a:cs typeface="Times New Roman"/>
              </a:rPr>
              <a:t>направление</a:t>
            </a:r>
            <a:r>
              <a:rPr dirty="0" sz="2000" spc="-45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Times New Roman"/>
                <a:cs typeface="Times New Roman"/>
              </a:rPr>
              <a:t>воспитания</a:t>
            </a:r>
            <a:r>
              <a:rPr dirty="0" sz="2000" spc="-5" b="1">
                <a:solidFill>
                  <a:srgbClr val="001F5F"/>
                </a:solidFill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5080" indent="320040">
              <a:lnSpc>
                <a:spcPct val="100000"/>
              </a:lnSpc>
              <a:tabLst>
                <a:tab pos="1125220" algn="l"/>
                <a:tab pos="3232150" algn="l"/>
                <a:tab pos="4851400" algn="l"/>
              </a:tabLst>
            </a:pP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Цел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ь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5" i="1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dirty="0" sz="2000" spc="-15" i="1">
                <a:solidFill>
                  <a:srgbClr val="001F5F"/>
                </a:solidFill>
                <a:latin typeface="Times New Roman"/>
                <a:cs typeface="Times New Roman"/>
              </a:rPr>
              <a:t>з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тел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ь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15" i="1">
                <a:solidFill>
                  <a:srgbClr val="001F5F"/>
                </a:solidFill>
                <a:latin typeface="Times New Roman"/>
                <a:cs typeface="Times New Roman"/>
              </a:rPr>
              <a:t>г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2000" spc="5" i="1">
                <a:solidFill>
                  <a:srgbClr val="001F5F"/>
                </a:solidFill>
                <a:latin typeface="Times New Roman"/>
                <a:cs typeface="Times New Roman"/>
              </a:rPr>
              <a:t>пра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влен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ия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dirty="0" sz="2000" spc="5" i="1">
                <a:solidFill>
                  <a:srgbClr val="001F5F"/>
                </a:solidFill>
                <a:latin typeface="Times New Roman"/>
                <a:cs typeface="Times New Roman"/>
              </a:rPr>
              <a:t>пи</a:t>
            </a:r>
            <a:r>
              <a:rPr dirty="0" sz="2000" spc="-15" i="1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dirty="0" sz="2000" spc="5" i="1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я 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ценности познания.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83920" y="392811"/>
            <a:ext cx="8522335" cy="6146800"/>
            <a:chOff x="383920" y="392811"/>
            <a:chExt cx="8522335" cy="6146800"/>
          </a:xfrm>
        </p:grpSpPr>
        <p:sp>
          <p:nvSpPr>
            <p:cNvPr id="3" name="object 3"/>
            <p:cNvSpPr/>
            <p:nvPr/>
          </p:nvSpPr>
          <p:spPr>
            <a:xfrm>
              <a:off x="396874" y="405765"/>
              <a:ext cx="8496300" cy="6120765"/>
            </a:xfrm>
            <a:custGeom>
              <a:avLst/>
              <a:gdLst/>
              <a:ahLst/>
              <a:cxnLst/>
              <a:rect l="l" t="t" r="r" b="b"/>
              <a:pathLst>
                <a:path w="8496300" h="6120765">
                  <a:moveTo>
                    <a:pt x="8496300" y="0"/>
                  </a:moveTo>
                  <a:lnTo>
                    <a:pt x="0" y="0"/>
                  </a:lnTo>
                  <a:lnTo>
                    <a:pt x="0" y="6120765"/>
                  </a:lnTo>
                  <a:lnTo>
                    <a:pt x="8496300" y="6120765"/>
                  </a:lnTo>
                  <a:lnTo>
                    <a:pt x="8496300" y="0"/>
                  </a:lnTo>
                  <a:close/>
                </a:path>
              </a:pathLst>
            </a:custGeom>
            <a:solidFill>
              <a:srgbClr val="FAD3B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396874" y="405765"/>
              <a:ext cx="8496300" cy="6120765"/>
            </a:xfrm>
            <a:custGeom>
              <a:avLst/>
              <a:gdLst/>
              <a:ahLst/>
              <a:cxnLst/>
              <a:rect l="l" t="t" r="r" b="b"/>
              <a:pathLst>
                <a:path w="8496300" h="6120765">
                  <a:moveTo>
                    <a:pt x="0" y="6120765"/>
                  </a:moveTo>
                  <a:lnTo>
                    <a:pt x="8496300" y="6120765"/>
                  </a:lnTo>
                  <a:lnTo>
                    <a:pt x="8496300" y="0"/>
                  </a:lnTo>
                  <a:lnTo>
                    <a:pt x="0" y="0"/>
                  </a:lnTo>
                  <a:lnTo>
                    <a:pt x="0" y="6120765"/>
                  </a:lnTo>
                  <a:close/>
                </a:path>
              </a:pathLst>
            </a:custGeom>
            <a:ln w="25908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795324" y="542289"/>
            <a:ext cx="358203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402840" algn="l"/>
              </a:tabLst>
            </a:pP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Об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з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ва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л</a:t>
            </a:r>
            <a:r>
              <a:rPr dirty="0" sz="2000" spc="20">
                <a:solidFill>
                  <a:srgbClr val="001F5F"/>
                </a:solidFill>
                <a:latin typeface="Times New Roman"/>
                <a:cs typeface="Times New Roman"/>
              </a:rPr>
              <a:t>ь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ая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п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ро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г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мм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72429" y="542289"/>
            <a:ext cx="3342004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988185" algn="l"/>
              </a:tabLst>
            </a:pP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дошкольного	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образования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5284" y="844423"/>
            <a:ext cx="8345805" cy="5238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11430">
              <a:lnSpc>
                <a:spcPct val="99500"/>
              </a:lnSpc>
              <a:spcBef>
                <a:spcPts val="105"/>
              </a:spcBef>
            </a:pP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Государственного бюджетного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дошкольного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образовательного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учреждения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детский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сад</a:t>
            </a:r>
            <a:r>
              <a:rPr dirty="0" sz="2000" spc="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№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310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Московского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района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Санкт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Петербурга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(далее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 Программа)</a:t>
            </a:r>
            <a:r>
              <a:rPr dirty="0" sz="2000" spc="-3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разработана в соответствии</a:t>
            </a:r>
            <a:r>
              <a:rPr dirty="0" sz="2000" spc="-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350">
              <a:latin typeface="Times New Roman"/>
              <a:cs typeface="Times New Roman"/>
            </a:endParaRPr>
          </a:p>
          <a:p>
            <a:pPr marL="786765" marR="12700" indent="-228600">
              <a:lnSpc>
                <a:spcPts val="2380"/>
              </a:lnSpc>
              <a:buClr>
                <a:srgbClr val="000000"/>
              </a:buClr>
              <a:buFont typeface="Symbol"/>
              <a:buChar char=""/>
              <a:tabLst>
                <a:tab pos="787400" algn="l"/>
                <a:tab pos="2600960" algn="l"/>
                <a:tab pos="4848225" algn="l"/>
                <a:tab pos="7089140" algn="l"/>
              </a:tabLst>
            </a:pP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ф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де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л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ь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ым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г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2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да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ст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dirty="0" sz="2000" spc="20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нн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ым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бра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з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ва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л</a:t>
            </a:r>
            <a:r>
              <a:rPr dirty="0" sz="2000" spc="20">
                <a:solidFill>
                  <a:srgbClr val="001F5F"/>
                </a:solidFill>
                <a:latin typeface="Times New Roman"/>
                <a:cs typeface="Times New Roman"/>
              </a:rPr>
              <a:t>ь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ым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ста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да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м 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дошкольного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образования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(далее</a:t>
            </a:r>
            <a:r>
              <a:rPr dirty="0" sz="2000" spc="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ФГОС</a:t>
            </a:r>
            <a:r>
              <a:rPr dirty="0" sz="2000" spc="-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ДО).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Symbol"/>
              <a:buChar char=""/>
            </a:pPr>
            <a:endParaRPr sz="2150">
              <a:latin typeface="Times New Roman"/>
              <a:cs typeface="Times New Roman"/>
            </a:endParaRPr>
          </a:p>
          <a:p>
            <a:pPr marL="786765" marR="13335" indent="-228600">
              <a:lnSpc>
                <a:spcPct val="99500"/>
              </a:lnSpc>
              <a:buClr>
                <a:srgbClr val="000000"/>
              </a:buClr>
              <a:buFont typeface="Symbol"/>
              <a:buChar char=""/>
              <a:tabLst>
                <a:tab pos="787400" algn="l"/>
                <a:tab pos="2729230" algn="l"/>
                <a:tab pos="5061585" algn="l"/>
                <a:tab pos="6887845" algn="l"/>
              </a:tabLst>
            </a:pP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Ф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еде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л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ь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й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бра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з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ва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л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ь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й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п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ро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г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ммо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й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дошко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л</a:t>
            </a:r>
            <a:r>
              <a:rPr dirty="0" sz="2000" spc="20">
                <a:solidFill>
                  <a:srgbClr val="001F5F"/>
                </a:solidFill>
                <a:latin typeface="Times New Roman"/>
                <a:cs typeface="Times New Roman"/>
              </a:rPr>
              <a:t>ь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го 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образования </a:t>
            </a:r>
            <a:r>
              <a:rPr dirty="0" sz="2000" spc="-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u="sng" sz="20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https://docs.edu.gov.ru/document/0e6ad380fc69dd72b6065672830540ac/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algn="just" marL="12700" marR="5080" indent="320040">
              <a:lnSpc>
                <a:spcPct val="99400"/>
              </a:lnSpc>
              <a:spcBef>
                <a:spcPts val="5"/>
              </a:spcBef>
            </a:pP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Программа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является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 нормативно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управленческим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 документом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(далее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ДОО)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 и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согласно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Федеральному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государственному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образовательному 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стандарту дошкольного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образования (далее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-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ФГОС 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ДО)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определяет объем, 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содержание,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 планируемые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результаты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(целевые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ориентиры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дошкольного 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образования),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организацию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образовательной деятельности и обеспечивает 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построение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целостного</a:t>
            </a:r>
            <a:r>
              <a:rPr dirty="0" sz="2000" spc="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педагогического</a:t>
            </a:r>
            <a:r>
              <a:rPr dirty="0" sz="2000" spc="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процесса.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10895" y="319786"/>
            <a:ext cx="8524240" cy="6146800"/>
            <a:chOff x="310895" y="319786"/>
            <a:chExt cx="8524240" cy="6146800"/>
          </a:xfrm>
        </p:grpSpPr>
        <p:sp>
          <p:nvSpPr>
            <p:cNvPr id="3" name="object 3"/>
            <p:cNvSpPr/>
            <p:nvPr/>
          </p:nvSpPr>
          <p:spPr>
            <a:xfrm>
              <a:off x="323849" y="332740"/>
              <a:ext cx="8498205" cy="6120765"/>
            </a:xfrm>
            <a:custGeom>
              <a:avLst/>
              <a:gdLst/>
              <a:ahLst/>
              <a:cxnLst/>
              <a:rect l="l" t="t" r="r" b="b"/>
              <a:pathLst>
                <a:path w="8498205" h="6120765">
                  <a:moveTo>
                    <a:pt x="8498205" y="0"/>
                  </a:moveTo>
                  <a:lnTo>
                    <a:pt x="0" y="0"/>
                  </a:lnTo>
                  <a:lnTo>
                    <a:pt x="0" y="6120764"/>
                  </a:lnTo>
                  <a:lnTo>
                    <a:pt x="8498205" y="6120764"/>
                  </a:lnTo>
                  <a:lnTo>
                    <a:pt x="8498205" y="0"/>
                  </a:lnTo>
                  <a:close/>
                </a:path>
              </a:pathLst>
            </a:custGeom>
            <a:solidFill>
              <a:srgbClr val="FAD3B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323849" y="332740"/>
              <a:ext cx="8498205" cy="6120765"/>
            </a:xfrm>
            <a:custGeom>
              <a:avLst/>
              <a:gdLst/>
              <a:ahLst/>
              <a:cxnLst/>
              <a:rect l="l" t="t" r="r" b="b"/>
              <a:pathLst>
                <a:path w="8498205" h="6120765">
                  <a:moveTo>
                    <a:pt x="0" y="6120764"/>
                  </a:moveTo>
                  <a:lnTo>
                    <a:pt x="8498205" y="6120764"/>
                  </a:lnTo>
                  <a:lnTo>
                    <a:pt x="8498205" y="0"/>
                  </a:lnTo>
                  <a:lnTo>
                    <a:pt x="0" y="0"/>
                  </a:lnTo>
                  <a:lnTo>
                    <a:pt x="0" y="6120764"/>
                  </a:lnTo>
                  <a:close/>
                </a:path>
              </a:pathLst>
            </a:custGeom>
            <a:ln w="25908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46556" y="447801"/>
            <a:ext cx="6480810" cy="32956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10"/>
              <a:t>Физическое</a:t>
            </a:r>
            <a:r>
              <a:rPr dirty="0" sz="2000" spc="-55"/>
              <a:t> </a:t>
            </a:r>
            <a:r>
              <a:rPr dirty="0" sz="2000" spc="-5"/>
              <a:t>и</a:t>
            </a:r>
            <a:r>
              <a:rPr dirty="0" sz="2000" spc="-65"/>
              <a:t> </a:t>
            </a:r>
            <a:r>
              <a:rPr dirty="0" sz="2000" spc="-5"/>
              <a:t>оздоровительное</a:t>
            </a:r>
            <a:r>
              <a:rPr dirty="0" sz="2000" spc="-45"/>
              <a:t> </a:t>
            </a:r>
            <a:r>
              <a:rPr dirty="0" sz="2000" spc="-5"/>
              <a:t>направление</a:t>
            </a:r>
            <a:r>
              <a:rPr dirty="0" sz="2000" spc="-80"/>
              <a:t> </a:t>
            </a:r>
            <a:r>
              <a:rPr dirty="0" sz="2000" spc="-5"/>
              <a:t>воспитания.</a:t>
            </a:r>
            <a:endParaRPr sz="2000"/>
          </a:p>
        </p:txBody>
      </p:sp>
      <p:sp>
        <p:nvSpPr>
          <p:cNvPr id="6" name="object 6"/>
          <p:cNvSpPr txBox="1"/>
          <p:nvPr/>
        </p:nvSpPr>
        <p:spPr>
          <a:xfrm>
            <a:off x="401827" y="1021207"/>
            <a:ext cx="8337550" cy="36544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9685" indent="457200">
              <a:lnSpc>
                <a:spcPct val="100000"/>
              </a:lnSpc>
              <a:spcBef>
                <a:spcPts val="100"/>
              </a:spcBef>
            </a:pPr>
            <a:r>
              <a:rPr dirty="0" sz="1800" spc="-5" i="1">
                <a:solidFill>
                  <a:srgbClr val="001F5F"/>
                </a:solidFill>
                <a:latin typeface="Times New Roman"/>
                <a:cs typeface="Times New Roman"/>
              </a:rPr>
              <a:t>Цель</a:t>
            </a:r>
            <a:r>
              <a:rPr dirty="0" sz="1800" spc="-4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Times New Roman"/>
                <a:cs typeface="Times New Roman"/>
              </a:rPr>
              <a:t>физического</a:t>
            </a:r>
            <a:r>
              <a:rPr dirty="0" sz="1800" spc="-7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1800" spc="-5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Times New Roman"/>
                <a:cs typeface="Times New Roman"/>
              </a:rPr>
              <a:t>оздоровительного</a:t>
            </a:r>
            <a:r>
              <a:rPr dirty="0" sz="1800" spc="-1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Times New Roman"/>
                <a:cs typeface="Times New Roman"/>
              </a:rPr>
              <a:t>воспитания</a:t>
            </a:r>
            <a:r>
              <a:rPr dirty="0" sz="1800" spc="-5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dirty="0" sz="1800" spc="-6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Times New Roman"/>
                <a:cs typeface="Times New Roman"/>
              </a:rPr>
              <a:t>формирование</a:t>
            </a:r>
            <a:r>
              <a:rPr dirty="0" sz="1800" spc="-4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Times New Roman"/>
                <a:cs typeface="Times New Roman"/>
              </a:rPr>
              <a:t>ценностного </a:t>
            </a:r>
            <a:r>
              <a:rPr dirty="0" sz="1800" spc="-434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001F5F"/>
                </a:solidFill>
                <a:latin typeface="Times New Roman"/>
                <a:cs typeface="Times New Roman"/>
              </a:rPr>
              <a:t>отношения </a:t>
            </a:r>
            <a:r>
              <a:rPr dirty="0" sz="1800" spc="-10" i="1">
                <a:solidFill>
                  <a:srgbClr val="001F5F"/>
                </a:solidFill>
                <a:latin typeface="Times New Roman"/>
                <a:cs typeface="Times New Roman"/>
              </a:rPr>
              <a:t>детей </a:t>
            </a:r>
            <a:r>
              <a:rPr dirty="0" sz="1800" i="1">
                <a:solidFill>
                  <a:srgbClr val="001F5F"/>
                </a:solidFill>
                <a:latin typeface="Times New Roman"/>
                <a:cs typeface="Times New Roman"/>
              </a:rPr>
              <a:t>к </a:t>
            </a:r>
            <a:r>
              <a:rPr dirty="0" sz="1800" spc="-5" i="1">
                <a:solidFill>
                  <a:srgbClr val="001F5F"/>
                </a:solidFill>
                <a:latin typeface="Times New Roman"/>
                <a:cs typeface="Times New Roman"/>
              </a:rPr>
              <a:t>здоровому </a:t>
            </a:r>
            <a:r>
              <a:rPr dirty="0" sz="1800" i="1">
                <a:solidFill>
                  <a:srgbClr val="001F5F"/>
                </a:solidFill>
                <a:latin typeface="Times New Roman"/>
                <a:cs typeface="Times New Roman"/>
              </a:rPr>
              <a:t>образу жизни, </a:t>
            </a:r>
            <a:r>
              <a:rPr dirty="0" sz="1800" spc="-5" i="1">
                <a:solidFill>
                  <a:srgbClr val="001F5F"/>
                </a:solidFill>
                <a:latin typeface="Times New Roman"/>
                <a:cs typeface="Times New Roman"/>
              </a:rPr>
              <a:t>овладение элементарными </a:t>
            </a:r>
            <a:r>
              <a:rPr dirty="0" sz="18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Times New Roman"/>
                <a:cs typeface="Times New Roman"/>
              </a:rPr>
              <a:t>гигиеническими</a:t>
            </a:r>
            <a:r>
              <a:rPr dirty="0" sz="1800" spc="-2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Times New Roman"/>
                <a:cs typeface="Times New Roman"/>
              </a:rPr>
              <a:t>навыками</a:t>
            </a:r>
            <a:r>
              <a:rPr dirty="0" sz="1800" spc="-2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1800" spc="-5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Times New Roman"/>
                <a:cs typeface="Times New Roman"/>
              </a:rPr>
              <a:t>правилами</a:t>
            </a:r>
            <a:r>
              <a:rPr dirty="0" sz="1800" spc="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Times New Roman"/>
                <a:cs typeface="Times New Roman"/>
              </a:rPr>
              <a:t>безопасности.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>
              <a:latin typeface="Times New Roman"/>
              <a:cs typeface="Times New Roman"/>
            </a:endParaRPr>
          </a:p>
          <a:p>
            <a:pPr marL="412115">
              <a:lnSpc>
                <a:spcPct val="100000"/>
              </a:lnSpc>
            </a:pPr>
            <a:r>
              <a:rPr dirty="0" sz="2000" spc="-5" b="1" i="1">
                <a:solidFill>
                  <a:srgbClr val="001F5F"/>
                </a:solidFill>
                <a:latin typeface="Times New Roman"/>
                <a:cs typeface="Times New Roman"/>
              </a:rPr>
              <a:t>Трудовое</a:t>
            </a:r>
            <a:r>
              <a:rPr dirty="0" sz="2000" spc="-80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Times New Roman"/>
                <a:cs typeface="Times New Roman"/>
              </a:rPr>
              <a:t>направление</a:t>
            </a:r>
            <a:r>
              <a:rPr dirty="0" sz="2000" spc="-50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Times New Roman"/>
                <a:cs typeface="Times New Roman"/>
              </a:rPr>
              <a:t>воспитания.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 marR="5080" indent="402590">
              <a:lnSpc>
                <a:spcPct val="101200"/>
              </a:lnSpc>
            </a:pPr>
            <a:r>
              <a:rPr dirty="0" sz="1800" spc="-5" i="1">
                <a:solidFill>
                  <a:srgbClr val="001F5F"/>
                </a:solidFill>
                <a:latin typeface="Times New Roman"/>
                <a:cs typeface="Times New Roman"/>
              </a:rPr>
              <a:t>Цель</a:t>
            </a:r>
            <a:r>
              <a:rPr dirty="0" sz="1800" spc="22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Times New Roman"/>
                <a:cs typeface="Times New Roman"/>
              </a:rPr>
              <a:t>трудового</a:t>
            </a:r>
            <a:r>
              <a:rPr dirty="0" sz="1800" spc="24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Times New Roman"/>
                <a:cs typeface="Times New Roman"/>
              </a:rPr>
              <a:t>воспитания</a:t>
            </a:r>
            <a:r>
              <a:rPr dirty="0" sz="1800" spc="24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dirty="0" sz="1800" spc="204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Times New Roman"/>
                <a:cs typeface="Times New Roman"/>
              </a:rPr>
              <a:t>формирование</a:t>
            </a:r>
            <a:r>
              <a:rPr dirty="0" sz="1800" spc="21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Times New Roman"/>
                <a:cs typeface="Times New Roman"/>
              </a:rPr>
              <a:t>ценностного</a:t>
            </a:r>
            <a:r>
              <a:rPr dirty="0" sz="1800" spc="22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Times New Roman"/>
                <a:cs typeface="Times New Roman"/>
              </a:rPr>
              <a:t>отношения</a:t>
            </a:r>
            <a:r>
              <a:rPr dirty="0" sz="1800" spc="24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10" i="1">
                <a:solidFill>
                  <a:srgbClr val="001F5F"/>
                </a:solidFill>
                <a:latin typeface="Times New Roman"/>
                <a:cs typeface="Times New Roman"/>
              </a:rPr>
              <a:t>детей</a:t>
            </a:r>
            <a:r>
              <a:rPr dirty="0" sz="1800" spc="24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001F5F"/>
                </a:solidFill>
                <a:latin typeface="Times New Roman"/>
                <a:cs typeface="Times New Roman"/>
              </a:rPr>
              <a:t>к </a:t>
            </a:r>
            <a:r>
              <a:rPr dirty="0" sz="1800" spc="-434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Times New Roman"/>
                <a:cs typeface="Times New Roman"/>
              </a:rPr>
              <a:t>труду,</a:t>
            </a:r>
            <a:r>
              <a:rPr dirty="0" sz="1800" spc="-6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Times New Roman"/>
                <a:cs typeface="Times New Roman"/>
              </a:rPr>
              <a:t>трудолюбию</a:t>
            </a:r>
            <a:r>
              <a:rPr dirty="0" sz="1800" spc="-5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1800" spc="-5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Times New Roman"/>
                <a:cs typeface="Times New Roman"/>
              </a:rPr>
              <a:t>приобщение</a:t>
            </a:r>
            <a:r>
              <a:rPr dirty="0" sz="1800" spc="-6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Times New Roman"/>
                <a:cs typeface="Times New Roman"/>
              </a:rPr>
              <a:t>ребенка</a:t>
            </a:r>
            <a:r>
              <a:rPr dirty="0" sz="1800" spc="-5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dirty="0" sz="1800" spc="-7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Times New Roman"/>
                <a:cs typeface="Times New Roman"/>
              </a:rPr>
              <a:t>труду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00">
              <a:latin typeface="Times New Roman"/>
              <a:cs typeface="Times New Roman"/>
            </a:endParaRPr>
          </a:p>
          <a:p>
            <a:pPr marL="356870">
              <a:lnSpc>
                <a:spcPct val="100000"/>
              </a:lnSpc>
            </a:pPr>
            <a:r>
              <a:rPr dirty="0" sz="2000" spc="-5" b="1" i="1">
                <a:solidFill>
                  <a:srgbClr val="001F5F"/>
                </a:solidFill>
                <a:latin typeface="Times New Roman"/>
                <a:cs typeface="Times New Roman"/>
              </a:rPr>
              <a:t>Эстетическое</a:t>
            </a:r>
            <a:r>
              <a:rPr dirty="0" sz="2000" spc="-110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Times New Roman"/>
                <a:cs typeface="Times New Roman"/>
              </a:rPr>
              <a:t>направление</a:t>
            </a:r>
            <a:r>
              <a:rPr dirty="0" sz="2000" spc="-90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Times New Roman"/>
                <a:cs typeface="Times New Roman"/>
              </a:rPr>
              <a:t>воспитания.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 marR="6985" indent="347345">
              <a:lnSpc>
                <a:spcPct val="101099"/>
              </a:lnSpc>
            </a:pPr>
            <a:r>
              <a:rPr dirty="0" sz="1800" spc="-5" i="1">
                <a:solidFill>
                  <a:srgbClr val="001F5F"/>
                </a:solidFill>
                <a:latin typeface="Times New Roman"/>
                <a:cs typeface="Times New Roman"/>
              </a:rPr>
              <a:t>Цель эстетического</a:t>
            </a:r>
            <a:r>
              <a:rPr dirty="0" sz="18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Times New Roman"/>
                <a:cs typeface="Times New Roman"/>
              </a:rPr>
              <a:t>направления</a:t>
            </a:r>
            <a:r>
              <a:rPr dirty="0" sz="18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Times New Roman"/>
                <a:cs typeface="Times New Roman"/>
              </a:rPr>
              <a:t>воспитания </a:t>
            </a:r>
            <a:r>
              <a:rPr dirty="0" sz="1800" i="1">
                <a:solidFill>
                  <a:srgbClr val="001F5F"/>
                </a:solidFill>
                <a:latin typeface="Times New Roman"/>
                <a:cs typeface="Times New Roman"/>
              </a:rPr>
              <a:t>- </a:t>
            </a:r>
            <a:r>
              <a:rPr dirty="0" sz="1800" spc="-5" i="1">
                <a:solidFill>
                  <a:srgbClr val="001F5F"/>
                </a:solidFill>
                <a:latin typeface="Times New Roman"/>
                <a:cs typeface="Times New Roman"/>
              </a:rPr>
              <a:t>способствовать становлению</a:t>
            </a:r>
            <a:r>
              <a:rPr dirty="0" sz="1800" i="1">
                <a:solidFill>
                  <a:srgbClr val="001F5F"/>
                </a:solidFill>
                <a:latin typeface="Times New Roman"/>
                <a:cs typeface="Times New Roman"/>
              </a:rPr>
              <a:t> у </a:t>
            </a:r>
            <a:r>
              <a:rPr dirty="0" sz="1800" spc="-434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Times New Roman"/>
                <a:cs typeface="Times New Roman"/>
              </a:rPr>
              <a:t>ребенка</a:t>
            </a:r>
            <a:r>
              <a:rPr dirty="0" sz="1800" spc="-1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Times New Roman"/>
                <a:cs typeface="Times New Roman"/>
              </a:rPr>
              <a:t>ценностного</a:t>
            </a:r>
            <a:r>
              <a:rPr dirty="0" sz="1800" spc="-5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Times New Roman"/>
                <a:cs typeface="Times New Roman"/>
              </a:rPr>
              <a:t>отношения</a:t>
            </a:r>
            <a:r>
              <a:rPr dirty="0" sz="1800" spc="-1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dirty="0" sz="1800" spc="-2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Times New Roman"/>
                <a:cs typeface="Times New Roman"/>
              </a:rPr>
              <a:t>красоте.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10895" y="248031"/>
            <a:ext cx="8524240" cy="6146800"/>
            <a:chOff x="310895" y="248031"/>
            <a:chExt cx="8524240" cy="6146800"/>
          </a:xfrm>
        </p:grpSpPr>
        <p:sp>
          <p:nvSpPr>
            <p:cNvPr id="3" name="object 3"/>
            <p:cNvSpPr/>
            <p:nvPr/>
          </p:nvSpPr>
          <p:spPr>
            <a:xfrm>
              <a:off x="323849" y="260985"/>
              <a:ext cx="8498205" cy="6120765"/>
            </a:xfrm>
            <a:custGeom>
              <a:avLst/>
              <a:gdLst/>
              <a:ahLst/>
              <a:cxnLst/>
              <a:rect l="l" t="t" r="r" b="b"/>
              <a:pathLst>
                <a:path w="8498205" h="6120765">
                  <a:moveTo>
                    <a:pt x="8498205" y="0"/>
                  </a:moveTo>
                  <a:lnTo>
                    <a:pt x="0" y="0"/>
                  </a:lnTo>
                  <a:lnTo>
                    <a:pt x="0" y="6120765"/>
                  </a:lnTo>
                  <a:lnTo>
                    <a:pt x="8498205" y="6120765"/>
                  </a:lnTo>
                  <a:lnTo>
                    <a:pt x="8498205" y="0"/>
                  </a:lnTo>
                  <a:close/>
                </a:path>
              </a:pathLst>
            </a:custGeom>
            <a:solidFill>
              <a:srgbClr val="FAD3B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323849" y="260985"/>
              <a:ext cx="8498205" cy="6120765"/>
            </a:xfrm>
            <a:custGeom>
              <a:avLst/>
              <a:gdLst/>
              <a:ahLst/>
              <a:cxnLst/>
              <a:rect l="l" t="t" r="r" b="b"/>
              <a:pathLst>
                <a:path w="8498205" h="6120765">
                  <a:moveTo>
                    <a:pt x="0" y="6120765"/>
                  </a:moveTo>
                  <a:lnTo>
                    <a:pt x="8498205" y="6120765"/>
                  </a:lnTo>
                  <a:lnTo>
                    <a:pt x="8498205" y="0"/>
                  </a:lnTo>
                  <a:lnTo>
                    <a:pt x="0" y="0"/>
                  </a:lnTo>
                  <a:lnTo>
                    <a:pt x="0" y="6120765"/>
                  </a:lnTo>
                  <a:close/>
                </a:path>
              </a:pathLst>
            </a:custGeom>
            <a:ln w="25908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401827" y="371602"/>
            <a:ext cx="7348220" cy="513334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695450" marR="696595" indent="225425">
              <a:lnSpc>
                <a:spcPts val="2860"/>
              </a:lnSpc>
              <a:spcBef>
                <a:spcPts val="210"/>
              </a:spcBef>
            </a:pPr>
            <a:r>
              <a:rPr dirty="0" sz="2400" b="1" i="1">
                <a:solidFill>
                  <a:srgbClr val="001F5F"/>
                </a:solidFill>
                <a:latin typeface="Times New Roman"/>
                <a:cs typeface="Times New Roman"/>
              </a:rPr>
              <a:t>С </a:t>
            </a: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полным </a:t>
            </a:r>
            <a:r>
              <a:rPr dirty="0" sz="2400" b="1" i="1">
                <a:solidFill>
                  <a:srgbClr val="001F5F"/>
                </a:solidFill>
                <a:latin typeface="Times New Roman"/>
                <a:cs typeface="Times New Roman"/>
              </a:rPr>
              <a:t>тексом </a:t>
            </a: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ПРОГРАММЫ </a:t>
            </a:r>
            <a:r>
              <a:rPr dirty="0" sz="2400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5" b="1" i="1">
                <a:solidFill>
                  <a:srgbClr val="001F5F"/>
                </a:solidFill>
                <a:latin typeface="Times New Roman"/>
                <a:cs typeface="Times New Roman"/>
              </a:rPr>
              <a:t>м</a:t>
            </a:r>
            <a:r>
              <a:rPr dirty="0" sz="2400" b="1" i="1">
                <a:solidFill>
                  <a:srgbClr val="001F5F"/>
                </a:solidFill>
                <a:latin typeface="Times New Roman"/>
                <a:cs typeface="Times New Roman"/>
              </a:rPr>
              <a:t>ожно</a:t>
            </a:r>
            <a:r>
              <a:rPr dirty="0" sz="2400" spc="-114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b="1" i="1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400" spc="-25" b="1" i="1">
                <a:solidFill>
                  <a:srgbClr val="001F5F"/>
                </a:solidFill>
                <a:latin typeface="Times New Roman"/>
                <a:cs typeface="Times New Roman"/>
              </a:rPr>
              <a:t>з</a:t>
            </a:r>
            <a:r>
              <a:rPr dirty="0" sz="2400" spc="5" b="1" i="1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400" b="1" i="1">
                <a:solidFill>
                  <a:srgbClr val="001F5F"/>
                </a:solidFill>
                <a:latin typeface="Times New Roman"/>
                <a:cs typeface="Times New Roman"/>
              </a:rPr>
              <a:t>ак</a:t>
            </a:r>
            <a:r>
              <a:rPr dirty="0" sz="2400" spc="-25" b="1" i="1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400" spc="5" b="1" i="1">
                <a:solidFill>
                  <a:srgbClr val="001F5F"/>
                </a:solidFill>
                <a:latin typeface="Times New Roman"/>
                <a:cs typeface="Times New Roman"/>
              </a:rPr>
              <a:t>м</a:t>
            </a:r>
            <a:r>
              <a:rPr dirty="0" sz="2400" spc="-15" b="1" i="1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400" spc="25" b="1" i="1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dirty="0" sz="2400" b="1" i="1">
                <a:solidFill>
                  <a:srgbClr val="001F5F"/>
                </a:solidFill>
                <a:latin typeface="Times New Roman"/>
                <a:cs typeface="Times New Roman"/>
              </a:rPr>
              <a:t>ь</a:t>
            </a:r>
            <a:r>
              <a:rPr dirty="0" sz="2400" spc="-35" b="1" i="1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dirty="0" sz="2400" b="1" i="1">
                <a:solidFill>
                  <a:srgbClr val="001F5F"/>
                </a:solidFill>
                <a:latin typeface="Times New Roman"/>
                <a:cs typeface="Times New Roman"/>
              </a:rPr>
              <a:t>я</a:t>
            </a:r>
            <a:r>
              <a:rPr dirty="0" sz="2400" spc="-120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10" b="1" i="1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400" b="1" i="1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2400" spc="-145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 i="1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dirty="0" sz="2400" b="1" i="1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2400" spc="-15" b="1" i="1">
                <a:solidFill>
                  <a:srgbClr val="001F5F"/>
                </a:solidFill>
                <a:latin typeface="Times New Roman"/>
                <a:cs typeface="Times New Roman"/>
              </a:rPr>
              <a:t>й</a:t>
            </a:r>
            <a:r>
              <a:rPr dirty="0" sz="2400" spc="25" b="1" i="1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dirty="0" sz="2400" b="1" i="1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dirty="0" sz="2400" spc="-150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 i="1">
                <a:solidFill>
                  <a:srgbClr val="001F5F"/>
                </a:solidFill>
                <a:latin typeface="Times New Roman"/>
                <a:cs typeface="Times New Roman"/>
              </a:rPr>
              <a:t>Д</a:t>
            </a: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ОУ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 marR="5080">
              <a:lnSpc>
                <a:spcPts val="2860"/>
              </a:lnSpc>
            </a:pPr>
            <a:r>
              <a:rPr dirty="0" sz="2400" b="1" i="1">
                <a:solidFill>
                  <a:srgbClr val="001F5F"/>
                </a:solidFill>
                <a:latin typeface="Times New Roman"/>
                <a:cs typeface="Times New Roman"/>
              </a:rPr>
              <a:t>Наш</a:t>
            </a:r>
            <a:r>
              <a:rPr dirty="0" sz="2400" spc="-130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адрес</a:t>
            </a:r>
            <a:r>
              <a:rPr dirty="0" sz="2400" spc="-130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:</a:t>
            </a:r>
            <a:r>
              <a:rPr dirty="0" sz="2400" spc="-1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196135</a:t>
            </a:r>
            <a:r>
              <a:rPr dirty="0" sz="2400" spc="-1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г.</a:t>
            </a:r>
            <a:r>
              <a:rPr dirty="0" sz="2400" spc="-1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Санкт-Петербург,</a:t>
            </a:r>
            <a:r>
              <a:rPr dirty="0" sz="2400" spc="-7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20">
                <a:solidFill>
                  <a:srgbClr val="001F5F"/>
                </a:solidFill>
                <a:latin typeface="Times New Roman"/>
                <a:cs typeface="Times New Roman"/>
              </a:rPr>
              <a:t>ул.</a:t>
            </a:r>
            <a:r>
              <a:rPr dirty="0" sz="2400" spc="-1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Типанова</a:t>
            </a:r>
            <a:r>
              <a:rPr dirty="0" sz="2400" spc="-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16 </a:t>
            </a:r>
            <a:r>
              <a:rPr dirty="0" sz="2400" spc="-58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литера</a:t>
            </a:r>
            <a:r>
              <a:rPr dirty="0" sz="2400" spc="-3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А,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785"/>
              </a:lnSpc>
            </a:pP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196135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г.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Санкт-Петербург,</a:t>
            </a:r>
            <a:r>
              <a:rPr dirty="0" sz="2400" spc="3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20">
                <a:solidFill>
                  <a:srgbClr val="001F5F"/>
                </a:solidFill>
                <a:latin typeface="Times New Roman"/>
                <a:cs typeface="Times New Roman"/>
              </a:rPr>
              <a:t>ул.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Типанова</a:t>
            </a:r>
            <a:r>
              <a:rPr dirty="0" sz="2400" spc="-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10">
                <a:solidFill>
                  <a:srgbClr val="001F5F"/>
                </a:solidFill>
                <a:latin typeface="Times New Roman"/>
                <a:cs typeface="Times New Roman"/>
              </a:rPr>
              <a:t>10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литера</a:t>
            </a:r>
            <a:r>
              <a:rPr dirty="0" sz="2400" spc="-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А,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Телефон:</a:t>
            </a:r>
            <a:r>
              <a:rPr dirty="0" sz="2400" spc="-70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(812)373-00-10,</a:t>
            </a:r>
            <a:r>
              <a:rPr dirty="0" sz="2400" spc="-7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8(812)373-00-02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092200" algn="l"/>
              </a:tabLst>
            </a:pPr>
            <a:r>
              <a:rPr dirty="0" sz="2400" b="1" i="1">
                <a:solidFill>
                  <a:srgbClr val="001F5F"/>
                </a:solidFill>
                <a:latin typeface="Times New Roman"/>
                <a:cs typeface="Times New Roman"/>
              </a:rPr>
              <a:t>E-mail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:	</a:t>
            </a:r>
            <a:r>
              <a:rPr dirty="0" u="heavy" sz="24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ds310mr@mail.ru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Оф</a:t>
            </a:r>
            <a:r>
              <a:rPr dirty="0" sz="2400" spc="10" b="1" i="1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400" spc="5" b="1" i="1">
                <a:solidFill>
                  <a:srgbClr val="001F5F"/>
                </a:solidFill>
                <a:latin typeface="Times New Roman"/>
                <a:cs typeface="Times New Roman"/>
              </a:rPr>
              <a:t>ци</a:t>
            </a:r>
            <a:r>
              <a:rPr dirty="0" sz="2400" b="1" i="1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2400" spc="-10" b="1" i="1">
                <a:solidFill>
                  <a:srgbClr val="001F5F"/>
                </a:solidFill>
                <a:latin typeface="Times New Roman"/>
                <a:cs typeface="Times New Roman"/>
              </a:rPr>
              <a:t>л</a:t>
            </a:r>
            <a:r>
              <a:rPr dirty="0" sz="2400" spc="-20" b="1" i="1">
                <a:solidFill>
                  <a:srgbClr val="001F5F"/>
                </a:solidFill>
                <a:latin typeface="Times New Roman"/>
                <a:cs typeface="Times New Roman"/>
              </a:rPr>
              <a:t>ь</a:t>
            </a:r>
            <a:r>
              <a:rPr dirty="0" sz="2400" spc="5" b="1" i="1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400" spc="-10" b="1" i="1">
                <a:solidFill>
                  <a:srgbClr val="001F5F"/>
                </a:solidFill>
                <a:latin typeface="Times New Roman"/>
                <a:cs typeface="Times New Roman"/>
              </a:rPr>
              <a:t>ы</a:t>
            </a:r>
            <a:r>
              <a:rPr dirty="0" sz="2400" b="1" i="1">
                <a:solidFill>
                  <a:srgbClr val="001F5F"/>
                </a:solidFill>
                <a:latin typeface="Times New Roman"/>
                <a:cs typeface="Times New Roman"/>
              </a:rPr>
              <a:t>й</a:t>
            </a:r>
            <a:r>
              <a:rPr dirty="0" sz="2400" spc="50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 i="1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dirty="0" sz="2400" b="1" i="1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2400" spc="-15" b="1" i="1">
                <a:solidFill>
                  <a:srgbClr val="001F5F"/>
                </a:solidFill>
                <a:latin typeface="Times New Roman"/>
                <a:cs typeface="Times New Roman"/>
              </a:rPr>
              <a:t>й</a:t>
            </a:r>
            <a:r>
              <a:rPr dirty="0" sz="2400" spc="30" b="1" i="1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dirty="0" sz="2400" spc="-20">
                <a:solidFill>
                  <a:srgbClr val="001F5F"/>
                </a:solidFill>
                <a:latin typeface="Times New Roman"/>
                <a:cs typeface="Times New Roman"/>
              </a:rPr>
              <a:t>:</a:t>
            </a:r>
            <a:r>
              <a:rPr dirty="0" u="heavy" sz="24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h</a:t>
            </a:r>
            <a:r>
              <a:rPr dirty="0" u="heavy" sz="2400" spc="-2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t</a:t>
            </a:r>
            <a:r>
              <a:rPr dirty="0" u="heavy" sz="24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tps</a:t>
            </a:r>
            <a:r>
              <a:rPr dirty="0" u="heavy" sz="2400" spc="-2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:</a:t>
            </a:r>
            <a:r>
              <a:rPr dirty="0" u="heavy" sz="24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/</a:t>
            </a:r>
            <a:r>
              <a:rPr dirty="0" u="heavy" sz="2400" spc="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/</a:t>
            </a:r>
            <a:r>
              <a:rPr dirty="0" u="heavy" sz="2400" spc="-3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d</a:t>
            </a:r>
            <a:r>
              <a:rPr dirty="0" u="heavy" sz="24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s</a:t>
            </a:r>
            <a:r>
              <a:rPr dirty="0" u="heavy" sz="24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30</a:t>
            </a:r>
            <a:r>
              <a:rPr dirty="0" u="heavy" sz="2400" spc="-2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0</a:t>
            </a:r>
            <a:r>
              <a:rPr dirty="0" u="heavy" sz="2400" spc="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m</a:t>
            </a:r>
            <a:r>
              <a:rPr dirty="0" u="heavy" sz="24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r</a:t>
            </a:r>
            <a:r>
              <a:rPr dirty="0" u="heavy" sz="24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.</a:t>
            </a:r>
            <a:r>
              <a:rPr dirty="0" u="heavy" sz="24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r</a:t>
            </a:r>
            <a:r>
              <a:rPr dirty="0" u="heavy" sz="2400" spc="-2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u</a:t>
            </a:r>
            <a:r>
              <a:rPr dirty="0" u="heavy" sz="1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826895" algn="l"/>
              </a:tabLst>
            </a:pP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Заведующий	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Войтенко</a:t>
            </a:r>
            <a:r>
              <a:rPr dirty="0" sz="2400" spc="-3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Мария Ильинична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10895" y="319786"/>
            <a:ext cx="8524240" cy="6146800"/>
            <a:chOff x="310895" y="319786"/>
            <a:chExt cx="8524240" cy="6146800"/>
          </a:xfrm>
        </p:grpSpPr>
        <p:sp>
          <p:nvSpPr>
            <p:cNvPr id="3" name="object 3"/>
            <p:cNvSpPr/>
            <p:nvPr/>
          </p:nvSpPr>
          <p:spPr>
            <a:xfrm>
              <a:off x="323849" y="332740"/>
              <a:ext cx="8498205" cy="6120765"/>
            </a:xfrm>
            <a:custGeom>
              <a:avLst/>
              <a:gdLst/>
              <a:ahLst/>
              <a:cxnLst/>
              <a:rect l="l" t="t" r="r" b="b"/>
              <a:pathLst>
                <a:path w="8498205" h="6120765">
                  <a:moveTo>
                    <a:pt x="8498205" y="0"/>
                  </a:moveTo>
                  <a:lnTo>
                    <a:pt x="0" y="0"/>
                  </a:lnTo>
                  <a:lnTo>
                    <a:pt x="0" y="6120764"/>
                  </a:lnTo>
                  <a:lnTo>
                    <a:pt x="8498205" y="6120764"/>
                  </a:lnTo>
                  <a:lnTo>
                    <a:pt x="8498205" y="0"/>
                  </a:lnTo>
                  <a:close/>
                </a:path>
              </a:pathLst>
            </a:custGeom>
            <a:solidFill>
              <a:srgbClr val="FAD3B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323849" y="332740"/>
              <a:ext cx="8498205" cy="6120765"/>
            </a:xfrm>
            <a:custGeom>
              <a:avLst/>
              <a:gdLst/>
              <a:ahLst/>
              <a:cxnLst/>
              <a:rect l="l" t="t" r="r" b="b"/>
              <a:pathLst>
                <a:path w="8498205" h="6120765">
                  <a:moveTo>
                    <a:pt x="0" y="6120764"/>
                  </a:moveTo>
                  <a:lnTo>
                    <a:pt x="8498205" y="6120764"/>
                  </a:lnTo>
                  <a:lnTo>
                    <a:pt x="8498205" y="0"/>
                  </a:lnTo>
                  <a:lnTo>
                    <a:pt x="0" y="0"/>
                  </a:lnTo>
                  <a:lnTo>
                    <a:pt x="0" y="6120764"/>
                  </a:lnTo>
                  <a:close/>
                </a:path>
              </a:pathLst>
            </a:custGeom>
            <a:ln w="25908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401827" y="331977"/>
            <a:ext cx="8343900" cy="215328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algn="just" marL="12700" marR="5080" indent="509270">
              <a:lnSpc>
                <a:spcPct val="101000"/>
              </a:lnSpc>
              <a:spcBef>
                <a:spcPts val="65"/>
              </a:spcBef>
            </a:pP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Программа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позволяет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реализовать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 основополагающие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функции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 дошкольного</a:t>
            </a:r>
            <a:r>
              <a:rPr dirty="0" sz="2000" spc="-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уровня</a:t>
            </a:r>
            <a:r>
              <a:rPr dirty="0" sz="2000" spc="-7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образования: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50">
              <a:latin typeface="Times New Roman"/>
              <a:cs typeface="Times New Roman"/>
            </a:endParaRPr>
          </a:p>
          <a:p>
            <a:pPr algn="just" marL="12700" marR="5715" indent="572770">
              <a:lnSpc>
                <a:spcPct val="99400"/>
              </a:lnSpc>
              <a:spcBef>
                <a:spcPts val="5"/>
              </a:spcBef>
            </a:pP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обучение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воспитание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ребенка дошкольного возраста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как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гражданина 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Российской Федерации, формирование основ его гражданской и культурной </a:t>
            </a:r>
            <a:r>
              <a:rPr dirty="0" sz="2000" spc="-484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идентичности 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на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соответствующем его 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возрасту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содержании доступными 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средствами;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1827" y="2768600"/>
            <a:ext cx="8341359" cy="63119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 indent="572770">
              <a:lnSpc>
                <a:spcPts val="2380"/>
              </a:lnSpc>
              <a:spcBef>
                <a:spcPts val="185"/>
              </a:spcBef>
              <a:tabLst>
                <a:tab pos="1808480" algn="l"/>
                <a:tab pos="2247265" algn="l"/>
                <a:tab pos="2936875" algn="l"/>
                <a:tab pos="3683635" algn="l"/>
                <a:tab pos="5226050" algn="l"/>
                <a:tab pos="6921500" algn="l"/>
              </a:tabLst>
            </a:pP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зда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dirty="0" sz="2000" spc="15">
                <a:solidFill>
                  <a:srgbClr val="001F5F"/>
                </a:solidFill>
                <a:latin typeface="Times New Roman"/>
                <a:cs typeface="Times New Roman"/>
              </a:rPr>
              <a:t>д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ин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г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10">
                <a:solidFill>
                  <a:srgbClr val="001F5F"/>
                </a:solidFill>
                <a:latin typeface="Times New Roman"/>
                <a:cs typeface="Times New Roman"/>
              </a:rPr>
              <a:t>я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дра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де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ж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я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дошко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л</a:t>
            </a:r>
            <a:r>
              <a:rPr dirty="0" sz="2000" spc="20">
                <a:solidFill>
                  <a:srgbClr val="001F5F"/>
                </a:solidFill>
                <a:latin typeface="Times New Roman"/>
                <a:cs typeface="Times New Roman"/>
              </a:rPr>
              <a:t>ь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г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бра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з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ва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я, 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ориентированного	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18866" y="3070351"/>
            <a:ext cx="136842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приобщение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97984" y="3070351"/>
            <a:ext cx="404939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47725" algn="l"/>
                <a:tab pos="1204595" algn="l"/>
                <a:tab pos="3058795" algn="l"/>
              </a:tabLst>
            </a:pP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детей	к	традиционным	духовно-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1827" y="3375405"/>
            <a:ext cx="280479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793239" algn="l"/>
                <a:tab pos="2152650" algn="l"/>
              </a:tabLst>
            </a:pP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авст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dirty="0" sz="2000" spc="20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нн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ым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dirty="0" sz="2000" spc="3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ци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11473" y="3375405"/>
            <a:ext cx="134556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культурным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63414" y="3375405"/>
            <a:ext cx="116967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ценностям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35395" y="3375405"/>
            <a:ext cx="137033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российского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11845" y="3375405"/>
            <a:ext cx="83248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ро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да,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1827" y="3677158"/>
            <a:ext cx="8341359" cy="6343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  <a:tabLst>
                <a:tab pos="1466850" algn="l"/>
                <a:tab pos="3378835" algn="l"/>
                <a:tab pos="4732655" algn="l"/>
                <a:tab pos="5305425" algn="l"/>
                <a:tab pos="6601459" algn="l"/>
                <a:tab pos="6951980" algn="l"/>
              </a:tabLst>
            </a:pP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п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2000" spc="1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п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дра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ающ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dirty="0" sz="2000" spc="15">
                <a:solidFill>
                  <a:srgbClr val="001F5F"/>
                </a:solidFill>
                <a:latin typeface="Times New Roman"/>
                <a:cs typeface="Times New Roman"/>
              </a:rPr>
              <a:t>г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п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л</a:t>
            </a:r>
            <a:r>
              <a:rPr dirty="0" sz="2000" spc="20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я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dirty="0" sz="2000" spc="2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20">
                <a:solidFill>
                  <a:srgbClr val="001F5F"/>
                </a:solidFill>
                <a:latin typeface="Times New Roman"/>
                <a:cs typeface="Times New Roman"/>
              </a:rPr>
              <a:t>з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ающ</a:t>
            </a:r>
            <a:r>
              <a:rPr dirty="0" sz="2000" spc="25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г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dirty="0" sz="2000" spc="15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ж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ающ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dirty="0" sz="2000" spc="15">
                <a:solidFill>
                  <a:srgbClr val="001F5F"/>
                </a:solidFill>
                <a:latin typeface="Times New Roman"/>
                <a:cs typeface="Times New Roman"/>
              </a:rPr>
              <a:t>г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о 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историю</a:t>
            </a:r>
            <a:r>
              <a:rPr dirty="0" sz="2000" spc="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 spc="-3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культуру</a:t>
            </a:r>
            <a:r>
              <a:rPr dirty="0" sz="2000" spc="-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своей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семьи,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большой</a:t>
            </a:r>
            <a:r>
              <a:rPr dirty="0" sz="2000" spc="-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малой</a:t>
            </a:r>
            <a:r>
              <a:rPr dirty="0" sz="2000" spc="-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Родины;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1827" y="4594986"/>
            <a:ext cx="6633209" cy="63119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 indent="572770">
              <a:lnSpc>
                <a:spcPts val="2380"/>
              </a:lnSpc>
              <a:spcBef>
                <a:spcPts val="185"/>
              </a:spcBef>
              <a:tabLst>
                <a:tab pos="1652905" algn="l"/>
                <a:tab pos="1811655" algn="l"/>
                <a:tab pos="2120900" algn="l"/>
                <a:tab pos="2948940" algn="l"/>
                <a:tab pos="3462654" algn="l"/>
                <a:tab pos="4394835" algn="l"/>
                <a:tab pos="4704715" algn="l"/>
                <a:tab pos="4973320" algn="l"/>
                <a:tab pos="6364605" algn="l"/>
              </a:tabLst>
            </a:pP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зда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dirty="0" sz="2000" spc="15">
                <a:solidFill>
                  <a:srgbClr val="001F5F"/>
                </a:solidFill>
                <a:latin typeface="Times New Roman"/>
                <a:cs typeface="Times New Roman"/>
              </a:rPr>
              <a:t>д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г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ф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де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л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ь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г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бра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з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ва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л</a:t>
            </a:r>
            <a:r>
              <a:rPr dirty="0" sz="2000" spc="20">
                <a:solidFill>
                  <a:srgbClr val="001F5F"/>
                </a:solidFill>
                <a:latin typeface="Times New Roman"/>
                <a:cs typeface="Times New Roman"/>
              </a:rPr>
              <a:t>ь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го  в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п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2000" spc="1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я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	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б</a:t>
            </a:r>
            <a:r>
              <a:rPr dirty="0" sz="2000" spc="-5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ч</a:t>
            </a:r>
            <a:r>
              <a:rPr dirty="0" sz="2000" spc="20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я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де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ей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	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ро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ж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де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ни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я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до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1827" y="5201792"/>
            <a:ext cx="650748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92735" algn="l"/>
                <a:tab pos="2893695" algn="l"/>
                <a:tab pos="4537075" algn="l"/>
              </a:tabLst>
            </a:pP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в	общеобразовательную	организацию,	обеспечивающего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48881" y="4594986"/>
            <a:ext cx="1694814" cy="9359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L="12700" marR="5080" indent="225425">
              <a:lnSpc>
                <a:spcPct val="99500"/>
              </a:lnSpc>
              <a:spcBef>
                <a:spcPts val="105"/>
              </a:spcBef>
              <a:tabLst>
                <a:tab pos="1042669" algn="l"/>
                <a:tab pos="1338580" algn="l"/>
              </a:tabLst>
            </a:pP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п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ро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ст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ст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а 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поступления 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ебе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его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1827" y="5503875"/>
            <a:ext cx="7271384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360170" algn="l"/>
                <a:tab pos="2713990" algn="l"/>
                <a:tab pos="4726305" algn="l"/>
                <a:tab pos="5772150" algn="l"/>
              </a:tabLst>
            </a:pP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родителям	(законным	представителям)	равные,	качественные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853933" y="5503875"/>
            <a:ext cx="89090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л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000" spc="1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я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1827" y="5808675"/>
            <a:ext cx="7261859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дошкольного</a:t>
            </a:r>
            <a:r>
              <a:rPr dirty="0" sz="2000" spc="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образования</a:t>
            </a:r>
            <a:r>
              <a:rPr dirty="0" sz="2000" spc="-3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вне</a:t>
            </a:r>
            <a:r>
              <a:rPr dirty="0" sz="2000" spc="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зависимости</a:t>
            </a:r>
            <a:r>
              <a:rPr dirty="0" sz="2000" spc="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от</a:t>
            </a:r>
            <a:r>
              <a:rPr dirty="0" sz="2000" spc="-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места</a:t>
            </a:r>
            <a:r>
              <a:rPr dirty="0" sz="2000" spc="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проживания».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9140" y="176274"/>
            <a:ext cx="8667115" cy="6577965"/>
            <a:chOff x="239140" y="176274"/>
            <a:chExt cx="8667115" cy="6577965"/>
          </a:xfrm>
        </p:grpSpPr>
        <p:sp>
          <p:nvSpPr>
            <p:cNvPr id="3" name="object 3"/>
            <p:cNvSpPr/>
            <p:nvPr/>
          </p:nvSpPr>
          <p:spPr>
            <a:xfrm>
              <a:off x="252094" y="189228"/>
              <a:ext cx="8641080" cy="6551930"/>
            </a:xfrm>
            <a:custGeom>
              <a:avLst/>
              <a:gdLst/>
              <a:ahLst/>
              <a:cxnLst/>
              <a:rect l="l" t="t" r="r" b="b"/>
              <a:pathLst>
                <a:path w="8641080" h="6551930">
                  <a:moveTo>
                    <a:pt x="8641080" y="0"/>
                  </a:moveTo>
                  <a:lnTo>
                    <a:pt x="0" y="0"/>
                  </a:lnTo>
                  <a:lnTo>
                    <a:pt x="0" y="6551930"/>
                  </a:lnTo>
                  <a:lnTo>
                    <a:pt x="8641080" y="6551930"/>
                  </a:lnTo>
                  <a:lnTo>
                    <a:pt x="8641080" y="0"/>
                  </a:lnTo>
                  <a:close/>
                </a:path>
              </a:pathLst>
            </a:custGeom>
            <a:solidFill>
              <a:srgbClr val="FAD3B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52094" y="189228"/>
              <a:ext cx="8641080" cy="6551930"/>
            </a:xfrm>
            <a:custGeom>
              <a:avLst/>
              <a:gdLst/>
              <a:ahLst/>
              <a:cxnLst/>
              <a:rect l="l" t="t" r="r" b="b"/>
              <a:pathLst>
                <a:path w="8641080" h="6551930">
                  <a:moveTo>
                    <a:pt x="0" y="6551930"/>
                  </a:moveTo>
                  <a:lnTo>
                    <a:pt x="8641080" y="6551930"/>
                  </a:lnTo>
                  <a:lnTo>
                    <a:pt x="8641080" y="0"/>
                  </a:lnTo>
                  <a:lnTo>
                    <a:pt x="0" y="0"/>
                  </a:lnTo>
                  <a:lnTo>
                    <a:pt x="0" y="6551930"/>
                  </a:lnTo>
                  <a:close/>
                </a:path>
              </a:pathLst>
            </a:custGeom>
            <a:ln w="25908">
              <a:solidFill>
                <a:srgbClr val="4F81B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79114" y="667639"/>
            <a:ext cx="198755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ПРОГРАММА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31724" y="1399413"/>
            <a:ext cx="8248650" cy="477647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 marL="253365" marR="5080" indent="65405">
              <a:lnSpc>
                <a:spcPct val="99600"/>
              </a:lnSpc>
              <a:spcBef>
                <a:spcPts val="110"/>
              </a:spcBef>
              <a:tabLst>
                <a:tab pos="3966845" algn="l"/>
              </a:tabLst>
            </a:pP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обеспечивает развитие </a:t>
            </a:r>
            <a:r>
              <a:rPr dirty="0" sz="2400" b="1" i="1">
                <a:solidFill>
                  <a:srgbClr val="001F5F"/>
                </a:solidFill>
                <a:latin typeface="Times New Roman"/>
                <a:cs typeface="Times New Roman"/>
              </a:rPr>
              <a:t>личности, </a:t>
            </a: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мотивации </a:t>
            </a:r>
            <a:r>
              <a:rPr dirty="0" sz="2400" b="1" i="1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dirty="0" sz="2400" spc="5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b="1" i="1">
                <a:solidFill>
                  <a:srgbClr val="001F5F"/>
                </a:solidFill>
                <a:latin typeface="Times New Roman"/>
                <a:cs typeface="Times New Roman"/>
              </a:rPr>
              <a:t>способностей детей в </a:t>
            </a: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различных </a:t>
            </a:r>
            <a:r>
              <a:rPr dirty="0" sz="2400" b="1" i="1">
                <a:solidFill>
                  <a:srgbClr val="001F5F"/>
                </a:solidFill>
                <a:latin typeface="Times New Roman"/>
                <a:cs typeface="Times New Roman"/>
              </a:rPr>
              <a:t>видах </a:t>
            </a: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деятельности </a:t>
            </a:r>
            <a:r>
              <a:rPr dirty="0" sz="2400" b="1" i="1">
                <a:solidFill>
                  <a:srgbClr val="001F5F"/>
                </a:solidFill>
                <a:latin typeface="Times New Roman"/>
                <a:cs typeface="Times New Roman"/>
              </a:rPr>
              <a:t>по </a:t>
            </a:r>
            <a:r>
              <a:rPr dirty="0" sz="2400" spc="5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следующим</a:t>
            </a:r>
            <a:r>
              <a:rPr dirty="0" sz="2400" spc="-15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направлениям	развития</a:t>
            </a:r>
            <a:r>
              <a:rPr dirty="0" sz="2400" spc="-50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b="1" i="1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400" spc="-55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образования</a:t>
            </a:r>
            <a:r>
              <a:rPr dirty="0" sz="2400" spc="-45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детей: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50">
              <a:latin typeface="Times New Roman"/>
              <a:cs typeface="Times New Roman"/>
            </a:endParaRPr>
          </a:p>
          <a:p>
            <a:pPr marL="354330" indent="-342265">
              <a:lnSpc>
                <a:spcPct val="100000"/>
              </a:lnSpc>
              <a:buFont typeface="Wingdings"/>
              <a:buChar char=""/>
              <a:tabLst>
                <a:tab pos="353695" algn="l"/>
                <a:tab pos="354965" algn="l"/>
              </a:tabLst>
            </a:pPr>
            <a:r>
              <a:rPr dirty="0" sz="2400" spc="-5" i="1">
                <a:solidFill>
                  <a:srgbClr val="001F5F"/>
                </a:solidFill>
                <a:latin typeface="Times New Roman"/>
                <a:cs typeface="Times New Roman"/>
              </a:rPr>
              <a:t>социально-коммуникативное</a:t>
            </a:r>
            <a:r>
              <a:rPr dirty="0" sz="2400" spc="-14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i="1">
                <a:solidFill>
                  <a:srgbClr val="001F5F"/>
                </a:solidFill>
                <a:latin typeface="Times New Roman"/>
                <a:cs typeface="Times New Roman"/>
              </a:rPr>
              <a:t>развитие;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1F5F"/>
              </a:buClr>
              <a:buFont typeface="Wingdings"/>
              <a:buChar char=""/>
            </a:pPr>
            <a:endParaRPr sz="2500">
              <a:latin typeface="Times New Roman"/>
              <a:cs typeface="Times New Roman"/>
            </a:endParaRPr>
          </a:p>
          <a:p>
            <a:pPr marL="354330" indent="-342265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3695" algn="l"/>
                <a:tab pos="354965" algn="l"/>
              </a:tabLst>
            </a:pPr>
            <a:r>
              <a:rPr dirty="0" sz="2400" spc="-5" i="1">
                <a:solidFill>
                  <a:srgbClr val="001F5F"/>
                </a:solidFill>
                <a:latin typeface="Times New Roman"/>
                <a:cs typeface="Times New Roman"/>
              </a:rPr>
              <a:t>познавательное</a:t>
            </a:r>
            <a:r>
              <a:rPr dirty="0" sz="2400" spc="-8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i="1">
                <a:solidFill>
                  <a:srgbClr val="001F5F"/>
                </a:solidFill>
                <a:latin typeface="Times New Roman"/>
                <a:cs typeface="Times New Roman"/>
              </a:rPr>
              <a:t>развитие;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1F5F"/>
              </a:buClr>
              <a:buFont typeface="Wingdings"/>
              <a:buChar char=""/>
            </a:pPr>
            <a:endParaRPr sz="2500">
              <a:latin typeface="Times New Roman"/>
              <a:cs typeface="Times New Roman"/>
            </a:endParaRPr>
          </a:p>
          <a:p>
            <a:pPr marL="354330" indent="-342265">
              <a:lnSpc>
                <a:spcPct val="100000"/>
              </a:lnSpc>
              <a:buFont typeface="Wingdings"/>
              <a:buChar char=""/>
              <a:tabLst>
                <a:tab pos="353695" algn="l"/>
                <a:tab pos="354965" algn="l"/>
              </a:tabLst>
            </a:pPr>
            <a:r>
              <a:rPr dirty="0" sz="2400" spc="-5" i="1">
                <a:solidFill>
                  <a:srgbClr val="001F5F"/>
                </a:solidFill>
                <a:latin typeface="Times New Roman"/>
                <a:cs typeface="Times New Roman"/>
              </a:rPr>
              <a:t>речевое</a:t>
            </a:r>
            <a:r>
              <a:rPr dirty="0" sz="2400" spc="-5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i="1">
                <a:solidFill>
                  <a:srgbClr val="001F5F"/>
                </a:solidFill>
                <a:latin typeface="Times New Roman"/>
                <a:cs typeface="Times New Roman"/>
              </a:rPr>
              <a:t>развитие;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1F5F"/>
              </a:buClr>
              <a:buFont typeface="Wingdings"/>
              <a:buChar char=""/>
            </a:pPr>
            <a:endParaRPr sz="2500">
              <a:latin typeface="Times New Roman"/>
              <a:cs typeface="Times New Roman"/>
            </a:endParaRPr>
          </a:p>
          <a:p>
            <a:pPr marL="354330" indent="-342265">
              <a:lnSpc>
                <a:spcPct val="100000"/>
              </a:lnSpc>
              <a:buFont typeface="Wingdings"/>
              <a:buChar char=""/>
              <a:tabLst>
                <a:tab pos="353695" algn="l"/>
                <a:tab pos="354965" algn="l"/>
              </a:tabLst>
            </a:pPr>
            <a:r>
              <a:rPr dirty="0" sz="2400" spc="-10" i="1">
                <a:solidFill>
                  <a:srgbClr val="001F5F"/>
                </a:solidFill>
                <a:latin typeface="Times New Roman"/>
                <a:cs typeface="Times New Roman"/>
              </a:rPr>
              <a:t>художественно-эстетическое</a:t>
            </a:r>
            <a:r>
              <a:rPr dirty="0" sz="2400" spc="-8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i="1">
                <a:solidFill>
                  <a:srgbClr val="001F5F"/>
                </a:solidFill>
                <a:latin typeface="Times New Roman"/>
                <a:cs typeface="Times New Roman"/>
              </a:rPr>
              <a:t>развитие;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1F5F"/>
              </a:buClr>
              <a:buFont typeface="Wingdings"/>
              <a:buChar char=""/>
            </a:pPr>
            <a:endParaRPr sz="2500">
              <a:latin typeface="Times New Roman"/>
              <a:cs typeface="Times New Roman"/>
            </a:endParaRPr>
          </a:p>
          <a:p>
            <a:pPr marL="354330" indent="-342265">
              <a:lnSpc>
                <a:spcPct val="100000"/>
              </a:lnSpc>
              <a:buFont typeface="Wingdings"/>
              <a:buChar char=""/>
              <a:tabLst>
                <a:tab pos="353695" algn="l"/>
                <a:tab pos="354965" algn="l"/>
              </a:tabLst>
            </a:pPr>
            <a:r>
              <a:rPr dirty="0" sz="2400" spc="-5" i="1">
                <a:solidFill>
                  <a:srgbClr val="001F5F"/>
                </a:solidFill>
                <a:latin typeface="Times New Roman"/>
                <a:cs typeface="Times New Roman"/>
              </a:rPr>
              <a:t>физическое</a:t>
            </a:r>
            <a:r>
              <a:rPr dirty="0" sz="2400" spc="-9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i="1">
                <a:solidFill>
                  <a:srgbClr val="001F5F"/>
                </a:solidFill>
                <a:latin typeface="Times New Roman"/>
                <a:cs typeface="Times New Roman"/>
              </a:rPr>
              <a:t>развитие.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5676" y="319786"/>
            <a:ext cx="8306434" cy="6146800"/>
            <a:chOff x="455676" y="319786"/>
            <a:chExt cx="8306434" cy="6146800"/>
          </a:xfrm>
        </p:grpSpPr>
        <p:sp>
          <p:nvSpPr>
            <p:cNvPr id="3" name="object 3"/>
            <p:cNvSpPr/>
            <p:nvPr/>
          </p:nvSpPr>
          <p:spPr>
            <a:xfrm>
              <a:off x="468630" y="332740"/>
              <a:ext cx="8280400" cy="6120765"/>
            </a:xfrm>
            <a:custGeom>
              <a:avLst/>
              <a:gdLst/>
              <a:ahLst/>
              <a:cxnLst/>
              <a:rect l="l" t="t" r="r" b="b"/>
              <a:pathLst>
                <a:path w="8280400" h="6120765">
                  <a:moveTo>
                    <a:pt x="8280400" y="0"/>
                  </a:moveTo>
                  <a:lnTo>
                    <a:pt x="0" y="0"/>
                  </a:lnTo>
                  <a:lnTo>
                    <a:pt x="0" y="6120764"/>
                  </a:lnTo>
                  <a:lnTo>
                    <a:pt x="8280400" y="6120764"/>
                  </a:lnTo>
                  <a:lnTo>
                    <a:pt x="8280400" y="0"/>
                  </a:lnTo>
                  <a:close/>
                </a:path>
              </a:pathLst>
            </a:custGeom>
            <a:solidFill>
              <a:srgbClr val="FAD3B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468630" y="332740"/>
              <a:ext cx="8280400" cy="6120765"/>
            </a:xfrm>
            <a:custGeom>
              <a:avLst/>
              <a:gdLst/>
              <a:ahLst/>
              <a:cxnLst/>
              <a:rect l="l" t="t" r="r" b="b"/>
              <a:pathLst>
                <a:path w="8280400" h="6120765">
                  <a:moveTo>
                    <a:pt x="0" y="6120764"/>
                  </a:moveTo>
                  <a:lnTo>
                    <a:pt x="8280400" y="6120764"/>
                  </a:lnTo>
                  <a:lnTo>
                    <a:pt x="8280400" y="0"/>
                  </a:lnTo>
                  <a:lnTo>
                    <a:pt x="0" y="0"/>
                  </a:lnTo>
                  <a:lnTo>
                    <a:pt x="0" y="6120764"/>
                  </a:lnTo>
                  <a:close/>
                </a:path>
              </a:pathLst>
            </a:custGeom>
            <a:ln w="25908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661409" y="777366"/>
            <a:ext cx="243141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29310" algn="l"/>
              </a:tabLst>
            </a:pPr>
            <a:r>
              <a:rPr dirty="0" spc="-5"/>
              <a:t>Цель	Программы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06348" y="1503045"/>
            <a:ext cx="8007984" cy="367855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73025" marR="74930" indent="304800">
              <a:lnSpc>
                <a:spcPct val="99600"/>
              </a:lnSpc>
              <a:spcBef>
                <a:spcPts val="110"/>
              </a:spcBef>
            </a:pP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разностороннее</a:t>
            </a:r>
            <a:r>
              <a:rPr dirty="0" sz="2400" spc="-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развитие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детей</a:t>
            </a:r>
            <a:r>
              <a:rPr dirty="0" sz="2400" spc="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дошкольного 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возраста</a:t>
            </a:r>
            <a:r>
              <a:rPr dirty="0" sz="2400" spc="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с </a:t>
            </a:r>
            <a:r>
              <a:rPr dirty="0" sz="2400" spc="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учетом</a:t>
            </a:r>
            <a:r>
              <a:rPr dirty="0" sz="2400" spc="-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их</a:t>
            </a:r>
            <a:r>
              <a:rPr dirty="0" sz="2400" spc="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возрастных</a:t>
            </a:r>
            <a:r>
              <a:rPr dirty="0" sz="2400" spc="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индивидуальных</a:t>
            </a:r>
            <a:r>
              <a:rPr dirty="0" sz="2400" spc="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особенностей,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в </a:t>
            </a:r>
            <a:r>
              <a:rPr dirty="0" sz="2400" spc="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том</a:t>
            </a:r>
            <a:r>
              <a:rPr dirty="0" sz="2400" spc="-3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числе</a:t>
            </a:r>
            <a:r>
              <a:rPr dirty="0" sz="2400" spc="-6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достижение</a:t>
            </a:r>
            <a:r>
              <a:rPr dirty="0" sz="2400" spc="-6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детьми</a:t>
            </a:r>
            <a:r>
              <a:rPr dirty="0" sz="2400" spc="-4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дошкольного</a:t>
            </a:r>
            <a:r>
              <a:rPr dirty="0" sz="2400" spc="-4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возраста 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уровня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развития,</a:t>
            </a:r>
            <a:r>
              <a:rPr dirty="0" sz="2400" spc="-6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необходимого</a:t>
            </a:r>
            <a:r>
              <a:rPr dirty="0" sz="2400" spc="-3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400" spc="-6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достаточного</a:t>
            </a:r>
            <a:r>
              <a:rPr dirty="0" sz="2400" spc="-6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для</a:t>
            </a:r>
            <a:r>
              <a:rPr dirty="0" sz="2400" spc="-7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успешного</a:t>
            </a:r>
            <a:endParaRPr sz="2400">
              <a:latin typeface="Times New Roman"/>
              <a:cs typeface="Times New Roman"/>
            </a:endParaRPr>
          </a:p>
          <a:p>
            <a:pPr algn="ctr" marL="12700" marR="5080">
              <a:lnSpc>
                <a:spcPct val="100000"/>
              </a:lnSpc>
              <a:spcBef>
                <a:spcPts val="25"/>
              </a:spcBef>
            </a:pP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освоения</a:t>
            </a:r>
            <a:r>
              <a:rPr dirty="0" sz="2400" spc="-4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ими</a:t>
            </a:r>
            <a:r>
              <a:rPr dirty="0" sz="2400" spc="-3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образовательных</a:t>
            </a:r>
            <a:r>
              <a:rPr dirty="0" sz="2400" spc="-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программ</a:t>
            </a:r>
            <a:r>
              <a:rPr dirty="0" sz="2400" spc="-5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начального</a:t>
            </a:r>
            <a:r>
              <a:rPr dirty="0" sz="2400" spc="-3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общего </a:t>
            </a:r>
            <a:r>
              <a:rPr dirty="0" sz="2400" spc="-58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образования</a:t>
            </a:r>
            <a:r>
              <a:rPr dirty="0" sz="2400" spc="-4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,</a:t>
            </a:r>
            <a:r>
              <a:rPr dirty="0" sz="2400" spc="-7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5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dirty="0" sz="2400" spc="-8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основе</a:t>
            </a:r>
            <a:r>
              <a:rPr dirty="0" sz="2400" spc="-8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индивидуального</a:t>
            </a:r>
            <a:r>
              <a:rPr dirty="0" sz="2400" spc="-3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подхода</a:t>
            </a:r>
            <a:r>
              <a:rPr dirty="0" sz="2400" spc="-4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dirty="0" sz="2400" spc="-6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детям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ts val="2860"/>
              </a:lnSpc>
            </a:pP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дошкольного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возраста</a:t>
            </a:r>
            <a:r>
              <a:rPr dirty="0" sz="2400" spc="-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400" spc="-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специфичных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 для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 детей</a:t>
            </a:r>
            <a:endParaRPr sz="2400">
              <a:latin typeface="Times New Roman"/>
              <a:cs typeface="Times New Roman"/>
            </a:endParaRPr>
          </a:p>
          <a:p>
            <a:pPr marL="438784" marR="441325" indent="121920">
              <a:lnSpc>
                <a:spcPct val="99600"/>
              </a:lnSpc>
              <a:spcBef>
                <a:spcPts val="15"/>
              </a:spcBef>
            </a:pP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дошкольного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возраста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видов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деятельности</a:t>
            </a:r>
            <a:r>
              <a:rPr dirty="0" sz="2400" spc="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основе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духовно-нравственных</a:t>
            </a:r>
            <a:r>
              <a:rPr dirty="0" sz="2400" spc="-7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ценностей</a:t>
            </a:r>
            <a:r>
              <a:rPr dirty="0" sz="2400" spc="-6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российского</a:t>
            </a:r>
            <a:r>
              <a:rPr dirty="0" sz="2400" spc="-1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народа, </a:t>
            </a:r>
            <a:r>
              <a:rPr dirty="0" sz="2400" spc="-58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исторических</a:t>
            </a:r>
            <a:r>
              <a:rPr dirty="0" sz="2400" spc="-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400" spc="-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национально-культурных</a:t>
            </a:r>
            <a:r>
              <a:rPr dirty="0" sz="2400" spc="-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традиций.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9140" y="319786"/>
            <a:ext cx="8595995" cy="6219825"/>
            <a:chOff x="239140" y="319786"/>
            <a:chExt cx="8595995" cy="6219825"/>
          </a:xfrm>
        </p:grpSpPr>
        <p:sp>
          <p:nvSpPr>
            <p:cNvPr id="3" name="object 3"/>
            <p:cNvSpPr/>
            <p:nvPr/>
          </p:nvSpPr>
          <p:spPr>
            <a:xfrm>
              <a:off x="252094" y="332740"/>
              <a:ext cx="8569960" cy="6193790"/>
            </a:xfrm>
            <a:custGeom>
              <a:avLst/>
              <a:gdLst/>
              <a:ahLst/>
              <a:cxnLst/>
              <a:rect l="l" t="t" r="r" b="b"/>
              <a:pathLst>
                <a:path w="8569960" h="6193790">
                  <a:moveTo>
                    <a:pt x="8569960" y="0"/>
                  </a:moveTo>
                  <a:lnTo>
                    <a:pt x="0" y="0"/>
                  </a:lnTo>
                  <a:lnTo>
                    <a:pt x="0" y="6193789"/>
                  </a:lnTo>
                  <a:lnTo>
                    <a:pt x="8569960" y="6193789"/>
                  </a:lnTo>
                  <a:lnTo>
                    <a:pt x="8569960" y="0"/>
                  </a:lnTo>
                  <a:close/>
                </a:path>
              </a:pathLst>
            </a:custGeom>
            <a:solidFill>
              <a:srgbClr val="FAD3B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52094" y="332740"/>
              <a:ext cx="8569960" cy="6193790"/>
            </a:xfrm>
            <a:custGeom>
              <a:avLst/>
              <a:gdLst/>
              <a:ahLst/>
              <a:cxnLst/>
              <a:rect l="l" t="t" r="r" b="b"/>
              <a:pathLst>
                <a:path w="8569960" h="6193790">
                  <a:moveTo>
                    <a:pt x="0" y="6193789"/>
                  </a:moveTo>
                  <a:lnTo>
                    <a:pt x="8569960" y="6193789"/>
                  </a:lnTo>
                  <a:lnTo>
                    <a:pt x="8569960" y="0"/>
                  </a:lnTo>
                  <a:lnTo>
                    <a:pt x="0" y="0"/>
                  </a:lnTo>
                  <a:lnTo>
                    <a:pt x="0" y="6193789"/>
                  </a:lnTo>
                  <a:close/>
                </a:path>
              </a:pathLst>
            </a:custGeom>
            <a:ln w="25908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61747" rIns="0" bIns="0" rtlCol="0" vert="horz">
            <a:spAutoFit/>
          </a:bodyPr>
          <a:lstStyle/>
          <a:p>
            <a:pPr marL="1310640" marR="5080" indent="-1162050">
              <a:lnSpc>
                <a:spcPts val="2860"/>
              </a:lnSpc>
              <a:spcBef>
                <a:spcPts val="210"/>
              </a:spcBef>
            </a:pPr>
            <a:r>
              <a:rPr dirty="0"/>
              <a:t>Часть</a:t>
            </a:r>
            <a:r>
              <a:rPr dirty="0" spc="-114"/>
              <a:t> </a:t>
            </a:r>
            <a:r>
              <a:rPr dirty="0" spc="-5"/>
              <a:t>Программы,</a:t>
            </a:r>
            <a:r>
              <a:rPr dirty="0" spc="-120"/>
              <a:t> </a:t>
            </a:r>
            <a:r>
              <a:rPr dirty="0" spc="-5"/>
              <a:t>формируемая</a:t>
            </a:r>
            <a:r>
              <a:rPr dirty="0" spc="-75"/>
              <a:t> </a:t>
            </a:r>
            <a:r>
              <a:rPr dirty="0" spc="-5"/>
              <a:t>участниками </a:t>
            </a:r>
            <a:r>
              <a:rPr dirty="0" spc="-585"/>
              <a:t> </a:t>
            </a:r>
            <a:r>
              <a:rPr dirty="0" spc="-5"/>
              <a:t>образовательных отношений.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13028" y="1752980"/>
            <a:ext cx="310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90980" algn="l"/>
              </a:tabLst>
            </a:pP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Часть	Программы,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1724" y="2116073"/>
            <a:ext cx="42291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80335" algn="l"/>
              </a:tabLst>
            </a:pP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образовательных	отношений,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36440" y="1752980"/>
            <a:ext cx="2199640" cy="75438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448309" marR="5080" indent="-436245">
              <a:lnSpc>
                <a:spcPts val="2860"/>
              </a:lnSpc>
              <a:spcBef>
                <a:spcPts val="210"/>
              </a:spcBef>
            </a:pP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формируемая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5">
                <a:solidFill>
                  <a:srgbClr val="001F5F"/>
                </a:solidFill>
                <a:latin typeface="Times New Roman"/>
                <a:cs typeface="Times New Roman"/>
              </a:rPr>
              <a:t>п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д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та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л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dirty="0" sz="2400" spc="5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76315" y="2478785"/>
            <a:ext cx="71818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ф</a:t>
            </a:r>
            <a:r>
              <a:rPr dirty="0" sz="2400" spc="-2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рм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90968" y="1752980"/>
            <a:ext cx="1756410" cy="111696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just" marL="12700" marR="5080" indent="57785">
              <a:lnSpc>
                <a:spcPct val="99200"/>
              </a:lnSpc>
              <a:spcBef>
                <a:spcPts val="120"/>
              </a:spcBef>
            </a:pPr>
            <a:r>
              <a:rPr dirty="0" sz="2400" spc="-5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ч</a:t>
            </a:r>
            <a:r>
              <a:rPr dirty="0" sz="2400" spc="1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dirty="0" sz="2400" spc="15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400" spc="5">
                <a:solidFill>
                  <a:srgbClr val="001F5F"/>
                </a:solidFill>
                <a:latin typeface="Times New Roman"/>
                <a:cs typeface="Times New Roman"/>
              </a:rPr>
              <a:t>ик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ам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и 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комплексом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 дош</a:t>
            </a:r>
            <a:r>
              <a:rPr dirty="0" sz="2400" spc="1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ол</a:t>
            </a:r>
            <a:r>
              <a:rPr dirty="0" sz="2400" spc="5">
                <a:solidFill>
                  <a:srgbClr val="001F5F"/>
                </a:solidFill>
                <a:latin typeface="Times New Roman"/>
                <a:cs typeface="Times New Roman"/>
              </a:rPr>
              <a:t>ьн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ого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1724" y="2478785"/>
            <a:ext cx="5543550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960880" algn="l"/>
                <a:tab pos="3448685" algn="l"/>
                <a:tab pos="3836035" algn="l"/>
              </a:tabLst>
            </a:pPr>
            <a:r>
              <a:rPr dirty="0" sz="2400" spc="5">
                <a:solidFill>
                  <a:srgbClr val="001F5F"/>
                </a:solidFill>
                <a:latin typeface="Times New Roman"/>
                <a:cs typeface="Times New Roman"/>
              </a:rPr>
              <a:t>п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dirty="0" sz="2400" spc="5">
                <a:solidFill>
                  <a:srgbClr val="001F5F"/>
                </a:solidFill>
                <a:latin typeface="Times New Roman"/>
                <a:cs typeface="Times New Roman"/>
              </a:rPr>
              <a:t>ци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л</a:t>
            </a:r>
            <a:r>
              <a:rPr dirty="0" sz="2400" spc="-15">
                <a:solidFill>
                  <a:srgbClr val="001F5F"/>
                </a:solidFill>
                <a:latin typeface="Times New Roman"/>
                <a:cs typeface="Times New Roman"/>
              </a:rPr>
              <a:t>ь</a:t>
            </a:r>
            <a:r>
              <a:rPr dirty="0" sz="2400" spc="5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400" spc="-30">
                <a:solidFill>
                  <a:srgbClr val="001F5F"/>
                </a:solidFill>
                <a:latin typeface="Times New Roman"/>
                <a:cs typeface="Times New Roman"/>
              </a:rPr>
              <a:t>ы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х	</a:t>
            </a:r>
            <a:r>
              <a:rPr dirty="0" sz="2400" spc="5">
                <a:solidFill>
                  <a:srgbClr val="001F5F"/>
                </a:solidFill>
                <a:latin typeface="Times New Roman"/>
                <a:cs typeface="Times New Roman"/>
              </a:rPr>
              <a:t>п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рогр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ам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м	и	</a:t>
            </a:r>
            <a:r>
              <a:rPr dirty="0" sz="2400" spc="15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dirty="0" sz="2400" spc="5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dirty="0" sz="2400" spc="15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ных 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образования,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652386" y="2844800"/>
            <a:ext cx="9080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dirty="0" sz="2400" spc="5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ове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762493" y="2844800"/>
            <a:ext cx="98488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мнения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1724" y="3207511"/>
            <a:ext cx="179260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16075" algn="l"/>
              </a:tabLst>
            </a:pPr>
            <a:r>
              <a:rPr dirty="0" sz="2400" spc="5">
                <a:solidFill>
                  <a:srgbClr val="001F5F"/>
                </a:solidFill>
                <a:latin typeface="Times New Roman"/>
                <a:cs typeface="Times New Roman"/>
              </a:rPr>
              <a:t>п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д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гого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в	и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49804" y="2844800"/>
            <a:ext cx="6494145" cy="754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870"/>
              </a:lnSpc>
              <a:spcBef>
                <a:spcPts val="100"/>
              </a:spcBef>
              <a:tabLst>
                <a:tab pos="1991360" algn="l"/>
                <a:tab pos="2353945" algn="l"/>
                <a:tab pos="3496945" algn="l"/>
                <a:tab pos="3890645" algn="l"/>
              </a:tabLst>
            </a:pP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подобранных	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с	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учетом	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и	</a:t>
            </a:r>
            <a:r>
              <a:rPr dirty="0" sz="2400" spc="1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endParaRPr sz="2400">
              <a:latin typeface="Times New Roman"/>
              <a:cs typeface="Times New Roman"/>
            </a:endParaRPr>
          </a:p>
          <a:p>
            <a:pPr marL="179705">
              <a:lnSpc>
                <a:spcPts val="2870"/>
              </a:lnSpc>
              <a:tabLst>
                <a:tab pos="2012314" algn="l"/>
                <a:tab pos="3484879" algn="l"/>
                <a:tab pos="5140325" algn="l"/>
              </a:tabLst>
            </a:pP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актуальных	запросов	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родителей	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(законных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1724" y="3570478"/>
            <a:ext cx="6765925" cy="1138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880"/>
              </a:lnSpc>
              <a:spcBef>
                <a:spcPts val="100"/>
              </a:spcBef>
            </a:pP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представителей)</a:t>
            </a:r>
            <a:r>
              <a:rPr dirty="0" sz="2400" spc="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воспитанников:</a:t>
            </a:r>
            <a:endParaRPr sz="2400">
              <a:latin typeface="Times New Roman"/>
              <a:cs typeface="Times New Roman"/>
            </a:endParaRPr>
          </a:p>
          <a:p>
            <a:pPr marL="405765" indent="-229235">
              <a:lnSpc>
                <a:spcPts val="3060"/>
              </a:lnSpc>
              <a:buFont typeface="Wingdings"/>
              <a:buChar char=""/>
              <a:tabLst>
                <a:tab pos="406400" algn="l"/>
              </a:tabLst>
            </a:pPr>
            <a:r>
              <a:rPr dirty="0" sz="2600" spc="-5" i="1">
                <a:solidFill>
                  <a:srgbClr val="17365D"/>
                </a:solidFill>
                <a:latin typeface="Times New Roman"/>
                <a:cs typeface="Times New Roman"/>
              </a:rPr>
              <a:t>Программа</a:t>
            </a:r>
            <a:r>
              <a:rPr dirty="0" sz="2600" spc="-15" i="1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dirty="0" sz="2600" spc="-5" i="1">
                <a:solidFill>
                  <a:srgbClr val="17365D"/>
                </a:solidFill>
                <a:latin typeface="Times New Roman"/>
                <a:cs typeface="Times New Roman"/>
              </a:rPr>
              <a:t>«Юный</a:t>
            </a:r>
            <a:r>
              <a:rPr dirty="0" sz="2600" spc="-15" i="1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dirty="0" sz="2600" spc="-5" i="1">
                <a:solidFill>
                  <a:srgbClr val="17365D"/>
                </a:solidFill>
                <a:latin typeface="Times New Roman"/>
                <a:cs typeface="Times New Roman"/>
              </a:rPr>
              <a:t>эколог»</a:t>
            </a:r>
            <a:r>
              <a:rPr dirty="0" sz="2600" spc="-15" i="1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dirty="0" sz="2600" spc="-5" i="1">
                <a:solidFill>
                  <a:srgbClr val="17365D"/>
                </a:solidFill>
                <a:latin typeface="Times New Roman"/>
                <a:cs typeface="Times New Roman"/>
              </a:rPr>
              <a:t>С.Н.</a:t>
            </a:r>
            <a:r>
              <a:rPr dirty="0" sz="2600" spc="35" i="1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dirty="0" sz="2600" spc="-5" i="1">
                <a:solidFill>
                  <a:srgbClr val="17365D"/>
                </a:solidFill>
                <a:latin typeface="Times New Roman"/>
                <a:cs typeface="Times New Roman"/>
              </a:rPr>
              <a:t>Николаевой</a:t>
            </a:r>
            <a:endParaRPr sz="2600">
              <a:latin typeface="Times New Roman"/>
              <a:cs typeface="Times New Roman"/>
            </a:endParaRPr>
          </a:p>
          <a:p>
            <a:pPr marL="405765" indent="-229235">
              <a:lnSpc>
                <a:spcPts val="2825"/>
              </a:lnSpc>
              <a:buClr>
                <a:srgbClr val="17365D"/>
              </a:buClr>
              <a:buFont typeface="Wingdings"/>
              <a:buChar char=""/>
              <a:tabLst>
                <a:tab pos="406400" algn="l"/>
              </a:tabLst>
            </a:pPr>
            <a:r>
              <a:rPr dirty="0" sz="2400" spc="-5" i="1">
                <a:solidFill>
                  <a:srgbClr val="001F5F"/>
                </a:solidFill>
                <a:latin typeface="Times New Roman"/>
                <a:cs typeface="Times New Roman"/>
              </a:rPr>
              <a:t>Программа</a:t>
            </a:r>
            <a:r>
              <a:rPr dirty="0" sz="2400" spc="-1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i="1">
                <a:solidFill>
                  <a:srgbClr val="001F5F"/>
                </a:solidFill>
                <a:latin typeface="Times New Roman"/>
                <a:cs typeface="Times New Roman"/>
              </a:rPr>
              <a:t>«Цветные</a:t>
            </a:r>
            <a:r>
              <a:rPr dirty="0" sz="2400" spc="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i="1">
                <a:solidFill>
                  <a:srgbClr val="001F5F"/>
                </a:solidFill>
                <a:latin typeface="Times New Roman"/>
                <a:cs typeface="Times New Roman"/>
              </a:rPr>
              <a:t>ладошки» И.А.</a:t>
            </a:r>
            <a:r>
              <a:rPr dirty="0" sz="2400" spc="-1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i="1">
                <a:solidFill>
                  <a:srgbClr val="001F5F"/>
                </a:solidFill>
                <a:latin typeface="Times New Roman"/>
                <a:cs typeface="Times New Roman"/>
              </a:rPr>
              <a:t>Лыковой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9140" y="176276"/>
            <a:ext cx="8738870" cy="6506209"/>
            <a:chOff x="239140" y="176276"/>
            <a:chExt cx="8738870" cy="6506209"/>
          </a:xfrm>
        </p:grpSpPr>
        <p:sp>
          <p:nvSpPr>
            <p:cNvPr id="3" name="object 3"/>
            <p:cNvSpPr/>
            <p:nvPr/>
          </p:nvSpPr>
          <p:spPr>
            <a:xfrm>
              <a:off x="252094" y="189230"/>
              <a:ext cx="8712835" cy="6480175"/>
            </a:xfrm>
            <a:custGeom>
              <a:avLst/>
              <a:gdLst/>
              <a:ahLst/>
              <a:cxnLst/>
              <a:rect l="l" t="t" r="r" b="b"/>
              <a:pathLst>
                <a:path w="8712835" h="6480175">
                  <a:moveTo>
                    <a:pt x="8712835" y="0"/>
                  </a:moveTo>
                  <a:lnTo>
                    <a:pt x="0" y="0"/>
                  </a:lnTo>
                  <a:lnTo>
                    <a:pt x="0" y="6480175"/>
                  </a:lnTo>
                  <a:lnTo>
                    <a:pt x="8712835" y="6480175"/>
                  </a:lnTo>
                  <a:lnTo>
                    <a:pt x="8712835" y="0"/>
                  </a:lnTo>
                  <a:close/>
                </a:path>
              </a:pathLst>
            </a:custGeom>
            <a:solidFill>
              <a:srgbClr val="FAD3B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52094" y="189230"/>
              <a:ext cx="8712835" cy="6480175"/>
            </a:xfrm>
            <a:custGeom>
              <a:avLst/>
              <a:gdLst/>
              <a:ahLst/>
              <a:cxnLst/>
              <a:rect l="l" t="t" r="r" b="b"/>
              <a:pathLst>
                <a:path w="8712835" h="6480175">
                  <a:moveTo>
                    <a:pt x="0" y="6480175"/>
                  </a:moveTo>
                  <a:lnTo>
                    <a:pt x="8712835" y="6480175"/>
                  </a:lnTo>
                  <a:lnTo>
                    <a:pt x="8712835" y="0"/>
                  </a:lnTo>
                  <a:lnTo>
                    <a:pt x="0" y="0"/>
                  </a:lnTo>
                  <a:lnTo>
                    <a:pt x="0" y="6480175"/>
                  </a:lnTo>
                  <a:close/>
                </a:path>
              </a:pathLst>
            </a:custGeom>
            <a:ln w="25908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66596" y="295402"/>
            <a:ext cx="7088505" cy="7575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713864" marR="5080" indent="-17018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ПРОГРАММА</a:t>
            </a:r>
            <a:r>
              <a:rPr dirty="0" spc="-80"/>
              <a:t> </a:t>
            </a:r>
            <a:r>
              <a:rPr dirty="0" spc="-5"/>
              <a:t>построена</a:t>
            </a:r>
            <a:r>
              <a:rPr dirty="0" spc="-80"/>
              <a:t> </a:t>
            </a:r>
            <a:r>
              <a:rPr dirty="0" spc="5"/>
              <a:t>на</a:t>
            </a:r>
            <a:r>
              <a:rPr dirty="0" spc="-85"/>
              <a:t> </a:t>
            </a:r>
            <a:r>
              <a:rPr dirty="0" spc="-5"/>
              <a:t>следующих</a:t>
            </a:r>
            <a:r>
              <a:rPr dirty="0" spc="-85"/>
              <a:t> </a:t>
            </a:r>
            <a:r>
              <a:rPr dirty="0" spc="-5"/>
              <a:t>принципах, </a:t>
            </a:r>
            <a:r>
              <a:rPr dirty="0" spc="-585"/>
              <a:t> </a:t>
            </a:r>
            <a:r>
              <a:rPr dirty="0" spc="-5"/>
              <a:t>установленных</a:t>
            </a:r>
            <a:r>
              <a:rPr dirty="0" spc="-15"/>
              <a:t> </a:t>
            </a:r>
            <a:r>
              <a:rPr dirty="0" spc="-5"/>
              <a:t>ФГОС</a:t>
            </a:r>
            <a:r>
              <a:rPr dirty="0" spc="5"/>
              <a:t> </a:t>
            </a:r>
            <a:r>
              <a:rPr dirty="0" spc="-10"/>
              <a:t>ДО: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31724" y="1027303"/>
            <a:ext cx="8559800" cy="30353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 marR="16510">
              <a:lnSpc>
                <a:spcPct val="99200"/>
              </a:lnSpc>
              <a:spcBef>
                <a:spcPts val="114"/>
              </a:spcBef>
            </a:pP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1)полноценное</a:t>
            </a:r>
            <a:r>
              <a:rPr dirty="0" sz="1800" spc="2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проживание</a:t>
            </a:r>
            <a:r>
              <a:rPr dirty="0" sz="1800" spc="229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ребёнком</a:t>
            </a:r>
            <a:r>
              <a:rPr dirty="0" sz="1800" spc="229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всех</a:t>
            </a:r>
            <a:r>
              <a:rPr dirty="0" sz="1800" spc="2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этапов</a:t>
            </a:r>
            <a:r>
              <a:rPr dirty="0" sz="1800" spc="229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детства</a:t>
            </a:r>
            <a:r>
              <a:rPr dirty="0" sz="1800" spc="2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(младенческого,</a:t>
            </a:r>
            <a:r>
              <a:rPr dirty="0" sz="1800" spc="229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раннего</a:t>
            </a:r>
            <a:r>
              <a:rPr dirty="0" sz="1800" spc="229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dirty="0" sz="1800" spc="-434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дошкольного</a:t>
            </a:r>
            <a:r>
              <a:rPr dirty="0" sz="1800" spc="114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возрастов),</a:t>
            </a:r>
            <a:r>
              <a:rPr dirty="0" sz="1800" spc="8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обогащение</a:t>
            </a:r>
            <a:r>
              <a:rPr dirty="0" sz="1800" spc="9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(амплификация)</a:t>
            </a:r>
            <a:r>
              <a:rPr dirty="0" sz="1800" spc="9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детского</a:t>
            </a:r>
            <a:r>
              <a:rPr dirty="0" sz="1800" spc="10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развития; 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2)построение</a:t>
            </a:r>
            <a:r>
              <a:rPr dirty="0" sz="1800" spc="6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образовательной</a:t>
            </a:r>
            <a:r>
              <a:rPr dirty="0" sz="1800" spc="9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деятельности</a:t>
            </a:r>
            <a:r>
              <a:rPr dirty="0" sz="1800" spc="9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dirty="0" sz="1800" spc="8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основе</a:t>
            </a:r>
            <a:r>
              <a:rPr dirty="0" sz="1800" spc="114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индивидуальных</a:t>
            </a:r>
            <a:r>
              <a:rPr dirty="0" sz="1800" spc="8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особенностей </a:t>
            </a:r>
            <a:r>
              <a:rPr dirty="0" sz="1800" spc="-434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каждого</a:t>
            </a:r>
            <a:r>
              <a:rPr dirty="0" sz="1800" spc="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ребёнка,</a:t>
            </a:r>
            <a:r>
              <a:rPr dirty="0" sz="1800" spc="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при</a:t>
            </a:r>
            <a:r>
              <a:rPr dirty="0" sz="1800" spc="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котором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сам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ребёнок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становится</a:t>
            </a:r>
            <a:r>
              <a:rPr dirty="0" sz="1800" spc="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активным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 в выборе</a:t>
            </a:r>
            <a:r>
              <a:rPr dirty="0" sz="1800" spc="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содержания </a:t>
            </a:r>
            <a:r>
              <a:rPr dirty="0" sz="1800" spc="-434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своего образования, становится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субъектом</a:t>
            </a:r>
            <a:r>
              <a:rPr dirty="0" sz="1800" spc="-5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образования;</a:t>
            </a:r>
            <a:endParaRPr sz="18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9300"/>
              </a:lnSpc>
              <a:spcBef>
                <a:spcPts val="65"/>
              </a:spcBef>
              <a:buSzPct val="88888"/>
              <a:buAutoNum type="arabicParenR" startAt="3"/>
              <a:tabLst>
                <a:tab pos="205104" algn="l"/>
              </a:tabLst>
            </a:pP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содействие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 и</a:t>
            </a:r>
            <a:r>
              <a:rPr dirty="0" sz="1800" spc="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сотрудничество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детей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 и</a:t>
            </a:r>
            <a:r>
              <a:rPr dirty="0" sz="1800" spc="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родителей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(законных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 представителей), 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совершеннолетних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членов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семьи,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принимающих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участие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dirty="0" sz="1800" spc="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воспитании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 детей </a:t>
            </a:r>
            <a:r>
              <a:rPr dirty="0" sz="1800" spc="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младенческого, раннего 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дошкольного возрастов, 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а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также 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педагогических 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работников </a:t>
            </a:r>
            <a:r>
              <a:rPr dirty="0" sz="1800" spc="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(далее</a:t>
            </a:r>
            <a:r>
              <a:rPr dirty="0" sz="1800" spc="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вместе</a:t>
            </a:r>
            <a:r>
              <a:rPr dirty="0" sz="1800" spc="-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dirty="0" sz="1800" spc="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взрослые);</a:t>
            </a:r>
            <a:endParaRPr sz="1800">
              <a:latin typeface="Times New Roman"/>
              <a:cs typeface="Times New Roman"/>
            </a:endParaRPr>
          </a:p>
          <a:p>
            <a:pPr algn="just" marL="12700" marR="7620">
              <a:lnSpc>
                <a:spcPts val="2140"/>
              </a:lnSpc>
              <a:spcBef>
                <a:spcPts val="115"/>
              </a:spcBef>
              <a:buSzPct val="88888"/>
              <a:buAutoNum type="arabicParenR" startAt="3"/>
              <a:tabLst>
                <a:tab pos="205104" algn="l"/>
              </a:tabLst>
            </a:pP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признание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ребёнка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полноценным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участником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 (субъектом)</a:t>
            </a:r>
            <a:r>
              <a:rPr dirty="0" sz="1800" spc="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образовательных 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отношений;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4289" y="4588891"/>
            <a:ext cx="20078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98830" algn="l"/>
                <a:tab pos="1871980" algn="l"/>
              </a:tabLst>
            </a:pP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се</a:t>
            </a:r>
            <a:r>
              <a:rPr dirty="0" sz="1800" spc="-15">
                <a:solidFill>
                  <a:srgbClr val="001F5F"/>
                </a:solidFill>
                <a:latin typeface="Times New Roman"/>
                <a:cs typeface="Times New Roman"/>
              </a:rPr>
              <a:t>м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ь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,	</a:t>
            </a:r>
            <a:r>
              <a:rPr dirty="0" sz="1800" spc="1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бщ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тва	и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1724" y="4040251"/>
            <a:ext cx="6423660" cy="11233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10160">
              <a:lnSpc>
                <a:spcPct val="101099"/>
              </a:lnSpc>
              <a:spcBef>
                <a:spcPts val="75"/>
              </a:spcBef>
            </a:pPr>
            <a:r>
              <a:rPr dirty="0" sz="1700" spc="5">
                <a:solidFill>
                  <a:srgbClr val="001F5F"/>
                </a:solidFill>
                <a:latin typeface="Times New Roman"/>
                <a:cs typeface="Times New Roman"/>
              </a:rPr>
              <a:t>5)</a:t>
            </a:r>
            <a:r>
              <a:rPr dirty="0" sz="1800" spc="5">
                <a:solidFill>
                  <a:srgbClr val="001F5F"/>
                </a:solidFill>
                <a:latin typeface="Times New Roman"/>
                <a:cs typeface="Times New Roman"/>
              </a:rPr>
              <a:t>поддержка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инициативы детей 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в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различных видах деятельности; </a:t>
            </a:r>
            <a:r>
              <a:rPr dirty="0" sz="1800" spc="-434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6)сотрудничество</a:t>
            </a:r>
            <a:r>
              <a:rPr dirty="0" sz="1800" spc="-8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ДОО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 с</a:t>
            </a:r>
            <a:r>
              <a:rPr dirty="0" sz="1800" spc="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семьей;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2160"/>
              </a:lnSpc>
              <a:spcBef>
                <a:spcPts val="50"/>
              </a:spcBef>
              <a:tabLst>
                <a:tab pos="1567180" algn="l"/>
                <a:tab pos="2259330" algn="l"/>
                <a:tab pos="2521585" algn="l"/>
                <a:tab pos="4418330" algn="l"/>
                <a:tab pos="5360035" algn="l"/>
              </a:tabLst>
            </a:pPr>
            <a:r>
              <a:rPr dirty="0" sz="1700" spc="10">
                <a:solidFill>
                  <a:srgbClr val="001F5F"/>
                </a:solidFill>
                <a:latin typeface="Times New Roman"/>
                <a:cs typeface="Times New Roman"/>
              </a:rPr>
              <a:t>7</a:t>
            </a:r>
            <a:r>
              <a:rPr dirty="0" sz="1700" spc="80">
                <a:solidFill>
                  <a:srgbClr val="001F5F"/>
                </a:solidFill>
                <a:latin typeface="Times New Roman"/>
                <a:cs typeface="Times New Roman"/>
              </a:rPr>
              <a:t>)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п</a:t>
            </a:r>
            <a:r>
              <a:rPr dirty="0" sz="1800" spc="5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18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бщ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ен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е	д</a:t>
            </a:r>
            <a:r>
              <a:rPr dirty="0" sz="1800" spc="-15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тей	к	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dirty="0" sz="1800" spc="1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ц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1800" spc="1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1800" spc="-15">
                <a:solidFill>
                  <a:srgbClr val="001F5F"/>
                </a:solidFill>
                <a:latin typeface="Times New Roman"/>
                <a:cs typeface="Times New Roman"/>
              </a:rPr>
              <a:t>кул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ь</a:t>
            </a:r>
            <a:r>
              <a:rPr dirty="0" sz="1800" spc="20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dirty="0" sz="1800" spc="-4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dirty="0" sz="1800" spc="1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1800" spc="5">
                <a:solidFill>
                  <a:srgbClr val="001F5F"/>
                </a:solidFill>
                <a:latin typeface="Times New Roman"/>
                <a:cs typeface="Times New Roman"/>
              </a:rPr>
              <a:t>ы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м	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18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1800" spc="1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dirty="0" sz="1800" spc="-15">
                <a:solidFill>
                  <a:srgbClr val="001F5F"/>
                </a:solidFill>
                <a:latin typeface="Times New Roman"/>
                <a:cs typeface="Times New Roman"/>
              </a:rPr>
              <a:t>м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1800" spc="-15">
                <a:solidFill>
                  <a:srgbClr val="001F5F"/>
                </a:solidFill>
                <a:latin typeface="Times New Roman"/>
                <a:cs typeface="Times New Roman"/>
              </a:rPr>
              <a:t>м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,	т</a:t>
            </a:r>
            <a:r>
              <a:rPr dirty="0" sz="1800" spc="15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д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ц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1800" spc="10">
                <a:solidFill>
                  <a:srgbClr val="001F5F"/>
                </a:solidFill>
                <a:latin typeface="Times New Roman"/>
                <a:cs typeface="Times New Roman"/>
              </a:rPr>
              <a:t>я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м 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государства;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1724" y="5134736"/>
            <a:ext cx="8482330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394075" algn="l"/>
                <a:tab pos="4506595" algn="l"/>
                <a:tab pos="4756785" algn="l"/>
                <a:tab pos="6452235" algn="l"/>
                <a:tab pos="7470775" algn="l"/>
              </a:tabLst>
            </a:pPr>
            <a:r>
              <a:rPr dirty="0" sz="1700">
                <a:solidFill>
                  <a:srgbClr val="001F5F"/>
                </a:solidFill>
                <a:latin typeface="Times New Roman"/>
                <a:cs typeface="Times New Roman"/>
              </a:rPr>
              <a:t>8)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формирование</a:t>
            </a:r>
            <a:r>
              <a:rPr dirty="0" sz="1800" spc="9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познавательных	интересов	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и	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познавательных	действий	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ребёнка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 в </a:t>
            </a:r>
            <a:r>
              <a:rPr dirty="0" sz="1800" spc="-434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различных видах деятельности;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99403" y="5683707"/>
            <a:ext cx="24879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25600" algn="l"/>
              </a:tabLst>
            </a:pP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(соответствие	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условий,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1724" y="5683707"/>
            <a:ext cx="5835015" cy="8489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SzPct val="88888"/>
              <a:buAutoNum type="arabicParenR" startAt="9"/>
              <a:tabLst>
                <a:tab pos="205104" algn="l"/>
                <a:tab pos="1524635" algn="l"/>
                <a:tab pos="3067685" algn="l"/>
                <a:tab pos="4610735" algn="l"/>
              </a:tabLst>
            </a:pP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dirty="0" sz="1800" spc="1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1800" spc="5">
                <a:solidFill>
                  <a:srgbClr val="001F5F"/>
                </a:solidFill>
                <a:latin typeface="Times New Roman"/>
                <a:cs typeface="Times New Roman"/>
              </a:rPr>
              <a:t>з</a:t>
            </a:r>
            <a:r>
              <a:rPr dirty="0" sz="1800" spc="1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ас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тная	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д</a:t>
            </a:r>
            <a:r>
              <a:rPr dirty="0" sz="1800" spc="-15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dirty="0" sz="1800" spc="1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ва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тн</a:t>
            </a:r>
            <a:r>
              <a:rPr dirty="0" sz="1800" spc="1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ть	д</a:t>
            </a:r>
            <a:r>
              <a:rPr dirty="0" sz="1800" spc="5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ш</a:t>
            </a:r>
            <a:r>
              <a:rPr dirty="0" sz="1800" spc="-15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dirty="0" sz="1800" spc="1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1800" spc="-15">
                <a:solidFill>
                  <a:srgbClr val="001F5F"/>
                </a:solidFill>
                <a:latin typeface="Times New Roman"/>
                <a:cs typeface="Times New Roman"/>
              </a:rPr>
              <a:t>л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ь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1800" spc="1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го	</a:t>
            </a:r>
            <a:r>
              <a:rPr dirty="0" sz="1800" spc="1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б</a:t>
            </a:r>
            <a:r>
              <a:rPr dirty="0" sz="1800" spc="5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 sz="1800" spc="5">
                <a:solidFill>
                  <a:srgbClr val="001F5F"/>
                </a:solidFill>
                <a:latin typeface="Times New Roman"/>
                <a:cs typeface="Times New Roman"/>
              </a:rPr>
              <a:t>з</a:t>
            </a:r>
            <a:r>
              <a:rPr dirty="0" sz="1800" spc="1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ва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я 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требований,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методов</a:t>
            </a:r>
            <a:r>
              <a:rPr dirty="0" sz="1800" spc="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возрасту</a:t>
            </a:r>
            <a:r>
              <a:rPr dirty="0" sz="1800" spc="-4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1800" spc="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особенностям</a:t>
            </a:r>
            <a:r>
              <a:rPr dirty="0" sz="1800" spc="-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развития);</a:t>
            </a:r>
            <a:endParaRPr sz="1800">
              <a:latin typeface="Times New Roman"/>
              <a:cs typeface="Times New Roman"/>
            </a:endParaRPr>
          </a:p>
          <a:p>
            <a:pPr marL="317500" indent="-305435">
              <a:lnSpc>
                <a:spcPct val="100000"/>
              </a:lnSpc>
              <a:buSzPct val="88888"/>
              <a:buAutoNum type="arabicParenR" startAt="9"/>
              <a:tabLst>
                <a:tab pos="318135" algn="l"/>
              </a:tabLst>
            </a:pPr>
            <a:r>
              <a:rPr dirty="0" sz="1800" spc="-15">
                <a:solidFill>
                  <a:srgbClr val="001F5F"/>
                </a:solidFill>
                <a:latin typeface="Times New Roman"/>
                <a:cs typeface="Times New Roman"/>
              </a:rPr>
              <a:t>учёт</a:t>
            </a:r>
            <a:r>
              <a:rPr dirty="0" sz="1800" spc="-4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этнокультурной</a:t>
            </a:r>
            <a:r>
              <a:rPr dirty="0" sz="1800" spc="-5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ситуации</a:t>
            </a:r>
            <a:r>
              <a:rPr dirty="0" sz="1800" spc="-4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развития детей.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2953" y="306450"/>
            <a:ext cx="8434705" cy="6146800"/>
            <a:chOff x="-12953" y="306450"/>
            <a:chExt cx="8434705" cy="6146800"/>
          </a:xfrm>
        </p:grpSpPr>
        <p:sp>
          <p:nvSpPr>
            <p:cNvPr id="3" name="object 3"/>
            <p:cNvSpPr/>
            <p:nvPr/>
          </p:nvSpPr>
          <p:spPr>
            <a:xfrm>
              <a:off x="0" y="319404"/>
              <a:ext cx="8408670" cy="6120765"/>
            </a:xfrm>
            <a:custGeom>
              <a:avLst/>
              <a:gdLst/>
              <a:ahLst/>
              <a:cxnLst/>
              <a:rect l="l" t="t" r="r" b="b"/>
              <a:pathLst>
                <a:path w="8408670" h="6120765">
                  <a:moveTo>
                    <a:pt x="8408670" y="0"/>
                  </a:moveTo>
                  <a:lnTo>
                    <a:pt x="0" y="0"/>
                  </a:lnTo>
                  <a:lnTo>
                    <a:pt x="0" y="6120765"/>
                  </a:lnTo>
                  <a:lnTo>
                    <a:pt x="8408670" y="6120765"/>
                  </a:lnTo>
                  <a:lnTo>
                    <a:pt x="8408670" y="0"/>
                  </a:lnTo>
                  <a:close/>
                </a:path>
              </a:pathLst>
            </a:custGeom>
            <a:solidFill>
              <a:srgbClr val="FAD3B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0" y="319404"/>
              <a:ext cx="8408670" cy="6120765"/>
            </a:xfrm>
            <a:custGeom>
              <a:avLst/>
              <a:gdLst/>
              <a:ahLst/>
              <a:cxnLst/>
              <a:rect l="l" t="t" r="r" b="b"/>
              <a:pathLst>
                <a:path w="8408670" h="6120765">
                  <a:moveTo>
                    <a:pt x="0" y="6120765"/>
                  </a:moveTo>
                  <a:lnTo>
                    <a:pt x="8408670" y="6120765"/>
                  </a:lnTo>
                  <a:lnTo>
                    <a:pt x="8408670" y="0"/>
                  </a:lnTo>
                  <a:lnTo>
                    <a:pt x="0" y="0"/>
                  </a:lnTo>
                </a:path>
              </a:pathLst>
            </a:custGeom>
            <a:ln w="25908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algn="ctr" marL="20320" marR="5080">
              <a:lnSpc>
                <a:spcPct val="100899"/>
              </a:lnSpc>
              <a:spcBef>
                <a:spcPts val="75"/>
              </a:spcBef>
            </a:pPr>
            <a:r>
              <a:rPr dirty="0" spc="-5"/>
              <a:t>ПРОГРАММА</a:t>
            </a:r>
            <a:r>
              <a:rPr dirty="0" spc="-30"/>
              <a:t> </a:t>
            </a:r>
            <a:r>
              <a:rPr dirty="0" spc="-5"/>
              <a:t>ориентирована</a:t>
            </a:r>
            <a:r>
              <a:rPr dirty="0" spc="-60"/>
              <a:t> </a:t>
            </a:r>
            <a:r>
              <a:rPr dirty="0" spc="5"/>
              <a:t>на</a:t>
            </a:r>
            <a:r>
              <a:rPr dirty="0" spc="-45"/>
              <a:t> </a:t>
            </a:r>
            <a:r>
              <a:rPr dirty="0" spc="-5"/>
              <a:t>детей</a:t>
            </a:r>
            <a:r>
              <a:rPr dirty="0" spc="-50"/>
              <a:t> </a:t>
            </a:r>
            <a:r>
              <a:rPr dirty="0" spc="-10"/>
              <a:t>раннего</a:t>
            </a:r>
            <a:r>
              <a:rPr dirty="0" spc="-35"/>
              <a:t> </a:t>
            </a:r>
            <a:r>
              <a:rPr dirty="0"/>
              <a:t>и </a:t>
            </a:r>
            <a:r>
              <a:rPr dirty="0" spc="-585"/>
              <a:t> </a:t>
            </a:r>
            <a:r>
              <a:rPr dirty="0" spc="-5"/>
              <a:t>дошкольного</a:t>
            </a:r>
          </a:p>
          <a:p>
            <a:pPr algn="ctr" marL="7620" marR="1270">
              <a:lnSpc>
                <a:spcPts val="2855"/>
              </a:lnSpc>
            </a:pPr>
            <a:r>
              <a:rPr dirty="0"/>
              <a:t>возраста</a:t>
            </a:r>
            <a:r>
              <a:rPr dirty="0" spc="-50"/>
              <a:t> </a:t>
            </a:r>
            <a:r>
              <a:rPr dirty="0" spc="-15"/>
              <a:t>от</a:t>
            </a:r>
            <a:r>
              <a:rPr dirty="0" spc="-30"/>
              <a:t> </a:t>
            </a:r>
            <a:r>
              <a:rPr dirty="0"/>
              <a:t>2</a:t>
            </a:r>
            <a:r>
              <a:rPr dirty="0" spc="-35"/>
              <a:t> </a:t>
            </a:r>
            <a:r>
              <a:rPr dirty="0"/>
              <a:t>до</a:t>
            </a:r>
            <a:r>
              <a:rPr dirty="0" spc="-60"/>
              <a:t> </a:t>
            </a:r>
            <a:r>
              <a:rPr dirty="0"/>
              <a:t>7</a:t>
            </a:r>
            <a:r>
              <a:rPr dirty="0" spc="-35"/>
              <a:t> </a:t>
            </a:r>
            <a:r>
              <a:rPr dirty="0" spc="-10"/>
              <a:t>лет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01827" y="1826132"/>
            <a:ext cx="8342630" cy="45745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 marR="5080">
              <a:lnSpc>
                <a:spcPct val="99100"/>
              </a:lnSpc>
              <a:spcBef>
                <a:spcPts val="110"/>
              </a:spcBef>
            </a:pP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Разделение</a:t>
            </a:r>
            <a:r>
              <a:rPr dirty="0" sz="2000" spc="18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детей</a:t>
            </a:r>
            <a:r>
              <a:rPr dirty="0" sz="2000" spc="18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dirty="0" sz="2000" spc="18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возрастные</a:t>
            </a:r>
            <a:r>
              <a:rPr dirty="0" sz="2000" spc="15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группы</a:t>
            </a:r>
            <a:r>
              <a:rPr dirty="0" sz="2000" spc="14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осуществляется</a:t>
            </a:r>
            <a:r>
              <a:rPr dirty="0" sz="2000" spc="19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dirty="0" sz="2000" spc="14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соответствии </a:t>
            </a:r>
            <a:r>
              <a:rPr dirty="0" sz="2000" spc="-49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возрастом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детей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ГБДОУ</a:t>
            </a:r>
            <a:r>
              <a:rPr dirty="0" sz="2000" spc="5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функционируют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следующие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возрастные </a:t>
            </a:r>
            <a:r>
              <a:rPr dirty="0" sz="200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группы</a:t>
            </a:r>
            <a:r>
              <a:rPr dirty="0" sz="2000" spc="-5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5" i="1">
                <a:solidFill>
                  <a:srgbClr val="001F5F"/>
                </a:solidFill>
                <a:latin typeface="Times New Roman"/>
                <a:cs typeface="Times New Roman"/>
              </a:rPr>
              <a:t>(всего</a:t>
            </a:r>
            <a:r>
              <a:rPr dirty="0" sz="2000" spc="2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8</a:t>
            </a:r>
            <a:r>
              <a:rPr dirty="0" sz="2000" spc="-10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 i="1">
                <a:solidFill>
                  <a:srgbClr val="001F5F"/>
                </a:solidFill>
                <a:latin typeface="Times New Roman"/>
                <a:cs typeface="Times New Roman"/>
              </a:rPr>
              <a:t>групп):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для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 детей 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от</a:t>
            </a:r>
            <a:r>
              <a:rPr dirty="0" sz="2000" spc="-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1,5</a:t>
            </a:r>
            <a:r>
              <a:rPr dirty="0" sz="2000" spc="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до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 2</a:t>
            </a:r>
            <a:r>
              <a:rPr dirty="0" sz="2000" spc="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лет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(группа</a:t>
            </a:r>
            <a:r>
              <a:rPr dirty="0" sz="2000" spc="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раннего</a:t>
            </a:r>
            <a:r>
              <a:rPr dirty="0" sz="2000" spc="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возраста);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1F5F"/>
              </a:buClr>
              <a:buFont typeface="Wingdings"/>
              <a:buChar char=""/>
            </a:pPr>
            <a:endParaRPr sz="19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buClr>
                <a:srgbClr val="001F5F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dirty="0" sz="2000" spc="-15">
                <a:solidFill>
                  <a:srgbClr val="234060"/>
                </a:solidFill>
                <a:latin typeface="Times New Roman"/>
                <a:cs typeface="Times New Roman"/>
              </a:rPr>
              <a:t>для</a:t>
            </a:r>
            <a:r>
              <a:rPr dirty="0" sz="2000" spc="20">
                <a:solidFill>
                  <a:srgbClr val="23406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234060"/>
                </a:solidFill>
                <a:latin typeface="Times New Roman"/>
                <a:cs typeface="Times New Roman"/>
              </a:rPr>
              <a:t>детей</a:t>
            </a:r>
            <a:r>
              <a:rPr dirty="0" sz="2000">
                <a:solidFill>
                  <a:srgbClr val="234060"/>
                </a:solidFill>
                <a:latin typeface="Times New Roman"/>
                <a:cs typeface="Times New Roman"/>
              </a:rPr>
              <a:t> от</a:t>
            </a:r>
            <a:r>
              <a:rPr dirty="0" sz="2000" spc="-5">
                <a:solidFill>
                  <a:srgbClr val="234060"/>
                </a:solidFill>
                <a:latin typeface="Times New Roman"/>
                <a:cs typeface="Times New Roman"/>
              </a:rPr>
              <a:t> 2</a:t>
            </a:r>
            <a:r>
              <a:rPr dirty="0" sz="2000" spc="15">
                <a:solidFill>
                  <a:srgbClr val="23406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234060"/>
                </a:solidFill>
                <a:latin typeface="Times New Roman"/>
                <a:cs typeface="Times New Roman"/>
              </a:rPr>
              <a:t>до</a:t>
            </a:r>
            <a:r>
              <a:rPr dirty="0" sz="2000" spc="10">
                <a:solidFill>
                  <a:srgbClr val="23406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234060"/>
                </a:solidFill>
                <a:latin typeface="Times New Roman"/>
                <a:cs typeface="Times New Roman"/>
              </a:rPr>
              <a:t>3</a:t>
            </a:r>
            <a:r>
              <a:rPr dirty="0" sz="2000" spc="10">
                <a:solidFill>
                  <a:srgbClr val="23406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234060"/>
                </a:solidFill>
                <a:latin typeface="Times New Roman"/>
                <a:cs typeface="Times New Roman"/>
              </a:rPr>
              <a:t>лет</a:t>
            </a:r>
            <a:r>
              <a:rPr dirty="0" sz="2000">
                <a:solidFill>
                  <a:srgbClr val="23406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234060"/>
                </a:solidFill>
                <a:latin typeface="Times New Roman"/>
                <a:cs typeface="Times New Roman"/>
              </a:rPr>
              <a:t>(группа</a:t>
            </a:r>
            <a:r>
              <a:rPr dirty="0" sz="2000" spc="10">
                <a:solidFill>
                  <a:srgbClr val="23406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234060"/>
                </a:solidFill>
                <a:latin typeface="Times New Roman"/>
                <a:cs typeface="Times New Roman"/>
              </a:rPr>
              <a:t>раннего</a:t>
            </a:r>
            <a:r>
              <a:rPr dirty="0" sz="2000" spc="10">
                <a:solidFill>
                  <a:srgbClr val="23406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234060"/>
                </a:solidFill>
                <a:latin typeface="Times New Roman"/>
                <a:cs typeface="Times New Roman"/>
              </a:rPr>
              <a:t>возраста);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1F5F"/>
              </a:buClr>
              <a:buFont typeface="Wingdings"/>
              <a:buChar char=""/>
            </a:pPr>
            <a:endParaRPr sz="205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для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детей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от</a:t>
            </a:r>
            <a:r>
              <a:rPr dirty="0" sz="2000" spc="-3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3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до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4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лет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(младшая</a:t>
            </a:r>
            <a:r>
              <a:rPr dirty="0" sz="2000" spc="-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группа);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1F5F"/>
              </a:buClr>
              <a:buFont typeface="Wingdings"/>
              <a:buChar char=""/>
            </a:pPr>
            <a:endParaRPr sz="205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для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детей 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от</a:t>
            </a:r>
            <a:r>
              <a:rPr dirty="0" sz="2000" spc="-3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4</a:t>
            </a:r>
            <a:r>
              <a:rPr dirty="0" sz="2000" spc="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до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5</a:t>
            </a:r>
            <a:r>
              <a:rPr dirty="0" sz="2000" spc="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лет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(средняя</a:t>
            </a:r>
            <a:r>
              <a:rPr dirty="0" sz="2000" spc="-3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группа);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1F5F"/>
              </a:buClr>
              <a:buFont typeface="Wingdings"/>
              <a:buChar char=""/>
            </a:pPr>
            <a:endParaRPr sz="205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для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детей 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от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 5</a:t>
            </a:r>
            <a:r>
              <a:rPr dirty="0" sz="2000" spc="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до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6</a:t>
            </a:r>
            <a:r>
              <a:rPr dirty="0" sz="2000" spc="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лет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(старшая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группа);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1F5F"/>
              </a:buClr>
              <a:buFont typeface="Wingdings"/>
              <a:buChar char=""/>
            </a:pPr>
            <a:endParaRPr sz="205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для</a:t>
            </a:r>
            <a:r>
              <a:rPr dirty="0" sz="2000" spc="-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детей</a:t>
            </a:r>
            <a:r>
              <a:rPr dirty="0" sz="2000" spc="-5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1F5F"/>
                </a:solidFill>
                <a:latin typeface="Times New Roman"/>
                <a:cs typeface="Times New Roman"/>
              </a:rPr>
              <a:t>от</a:t>
            </a:r>
            <a:r>
              <a:rPr dirty="0" sz="2000" spc="-3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6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до</a:t>
            </a:r>
            <a:r>
              <a:rPr dirty="0" sz="2000" spc="-3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8</a:t>
            </a:r>
            <a:r>
              <a:rPr dirty="0" sz="2000" spc="-3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лет</a:t>
            </a:r>
            <a:r>
              <a:rPr dirty="0" sz="2000" spc="-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(подготовительная к</a:t>
            </a:r>
            <a:r>
              <a:rPr dirty="0" sz="2000" spc="-3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Times New Roman"/>
                <a:cs typeface="Times New Roman"/>
              </a:rPr>
              <a:t>школе</a:t>
            </a:r>
            <a:r>
              <a:rPr dirty="0" sz="2000" spc="-3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Times New Roman"/>
                <a:cs typeface="Times New Roman"/>
              </a:rPr>
              <a:t>группа).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10895" y="319786"/>
            <a:ext cx="8524240" cy="6146800"/>
            <a:chOff x="310895" y="319786"/>
            <a:chExt cx="8524240" cy="6146800"/>
          </a:xfrm>
        </p:grpSpPr>
        <p:sp>
          <p:nvSpPr>
            <p:cNvPr id="3" name="object 3"/>
            <p:cNvSpPr/>
            <p:nvPr/>
          </p:nvSpPr>
          <p:spPr>
            <a:xfrm>
              <a:off x="323849" y="332740"/>
              <a:ext cx="8498205" cy="6120765"/>
            </a:xfrm>
            <a:custGeom>
              <a:avLst/>
              <a:gdLst/>
              <a:ahLst/>
              <a:cxnLst/>
              <a:rect l="l" t="t" r="r" b="b"/>
              <a:pathLst>
                <a:path w="8498205" h="6120765">
                  <a:moveTo>
                    <a:pt x="8498205" y="0"/>
                  </a:moveTo>
                  <a:lnTo>
                    <a:pt x="0" y="0"/>
                  </a:lnTo>
                  <a:lnTo>
                    <a:pt x="0" y="6120764"/>
                  </a:lnTo>
                  <a:lnTo>
                    <a:pt x="8498205" y="6120764"/>
                  </a:lnTo>
                  <a:lnTo>
                    <a:pt x="8498205" y="0"/>
                  </a:lnTo>
                  <a:close/>
                </a:path>
              </a:pathLst>
            </a:custGeom>
            <a:solidFill>
              <a:srgbClr val="FAD3B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323849" y="332740"/>
              <a:ext cx="8498205" cy="6120765"/>
            </a:xfrm>
            <a:custGeom>
              <a:avLst/>
              <a:gdLst/>
              <a:ahLst/>
              <a:cxnLst/>
              <a:rect l="l" t="t" r="r" b="b"/>
              <a:pathLst>
                <a:path w="8498205" h="6120765">
                  <a:moveTo>
                    <a:pt x="0" y="6120764"/>
                  </a:moveTo>
                  <a:lnTo>
                    <a:pt x="8498205" y="6120764"/>
                  </a:lnTo>
                  <a:lnTo>
                    <a:pt x="8498205" y="0"/>
                  </a:lnTo>
                  <a:lnTo>
                    <a:pt x="0" y="0"/>
                  </a:lnTo>
                  <a:lnTo>
                    <a:pt x="0" y="6120764"/>
                  </a:lnTo>
                  <a:close/>
                </a:path>
              </a:pathLst>
            </a:custGeom>
            <a:ln w="25908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530148" y="1021207"/>
            <a:ext cx="8086725" cy="4407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49530">
              <a:lnSpc>
                <a:spcPct val="100000"/>
              </a:lnSpc>
              <a:spcBef>
                <a:spcPts val="100"/>
              </a:spcBef>
            </a:pP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Планируемые</a:t>
            </a:r>
            <a:r>
              <a:rPr dirty="0" sz="2400" spc="-75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результаты</a:t>
            </a:r>
            <a:r>
              <a:rPr dirty="0" sz="2400" spc="-95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освоения</a:t>
            </a:r>
            <a:r>
              <a:rPr dirty="0" sz="2400" spc="-55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 i="1">
                <a:solidFill>
                  <a:srgbClr val="001F5F"/>
                </a:solidFill>
                <a:latin typeface="Times New Roman"/>
                <a:cs typeface="Times New Roman"/>
              </a:rPr>
              <a:t>программы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450">
              <a:latin typeface="Times New Roman"/>
              <a:cs typeface="Times New Roman"/>
            </a:endParaRPr>
          </a:p>
          <a:p>
            <a:pPr algn="ctr" marL="113030" marR="105410">
              <a:lnSpc>
                <a:spcPct val="100000"/>
              </a:lnSpc>
            </a:pP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представляют</a:t>
            </a:r>
            <a:r>
              <a:rPr dirty="0" sz="2400" spc="-4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собой</a:t>
            </a:r>
            <a:r>
              <a:rPr dirty="0" sz="2400" spc="-5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возрастные</a:t>
            </a:r>
            <a:r>
              <a:rPr dirty="0" sz="2400" spc="-9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характеристики</a:t>
            </a:r>
            <a:r>
              <a:rPr dirty="0" sz="2400" spc="-4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возможных </a:t>
            </a:r>
            <a:r>
              <a:rPr dirty="0" sz="2400" spc="-58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достижений ребёнка дошкольного 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возраста </a:t>
            </a:r>
            <a:r>
              <a:rPr dirty="0" sz="2400" spc="5">
                <a:solidFill>
                  <a:srgbClr val="001F5F"/>
                </a:solidFill>
                <a:latin typeface="Times New Roman"/>
                <a:cs typeface="Times New Roman"/>
              </a:rPr>
              <a:t>на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разных </a:t>
            </a:r>
            <a:r>
              <a:rPr dirty="0" sz="2400" spc="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возрастных</a:t>
            </a:r>
            <a:r>
              <a:rPr dirty="0" sz="2400" spc="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этапах</a:t>
            </a:r>
            <a:r>
              <a:rPr dirty="0" sz="2400" spc="3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 sz="2400" spc="-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dirty="0" sz="2400" spc="-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завершению</a:t>
            </a:r>
            <a:r>
              <a:rPr dirty="0" sz="2400" spc="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ДО.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00">
              <a:latin typeface="Times New Roman"/>
              <a:cs typeface="Times New Roman"/>
            </a:endParaRPr>
          </a:p>
          <a:p>
            <a:pPr algn="ctr" marL="12700" marR="5080">
              <a:lnSpc>
                <a:spcPct val="99500"/>
              </a:lnSpc>
            </a:pP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dirty="0" sz="2400" spc="-6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соответствии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dirty="0" sz="2400" spc="-5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ФГОС</a:t>
            </a:r>
            <a:r>
              <a:rPr dirty="0" sz="2400" spc="-3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ДО</a:t>
            </a:r>
            <a:r>
              <a:rPr dirty="0" sz="2400" spc="-5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специфика</a:t>
            </a:r>
            <a:r>
              <a:rPr dirty="0" sz="2400" spc="-7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дошкольного</a:t>
            </a:r>
            <a:r>
              <a:rPr dirty="0" sz="2400" spc="-3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возраста </a:t>
            </a:r>
            <a:r>
              <a:rPr dirty="0" sz="2400" spc="-58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системные</a:t>
            </a:r>
            <a:r>
              <a:rPr dirty="0" sz="2400" spc="-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особенности</a:t>
            </a:r>
            <a:r>
              <a:rPr dirty="0" sz="2400" spc="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ДО</a:t>
            </a:r>
            <a:r>
              <a:rPr dirty="0" sz="2400" spc="-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делают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неправомерными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требования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от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ребёнка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дошкольного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возраста конкретных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образовательных</a:t>
            </a:r>
            <a:r>
              <a:rPr dirty="0" sz="2400" spc="3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достижений.</a:t>
            </a:r>
            <a:endParaRPr sz="2400">
              <a:latin typeface="Times New Roman"/>
              <a:cs typeface="Times New Roman"/>
            </a:endParaRPr>
          </a:p>
          <a:p>
            <a:pPr algn="ctr" marL="3175">
              <a:lnSpc>
                <a:spcPct val="100000"/>
              </a:lnSpc>
              <a:spcBef>
                <a:spcPts val="25"/>
              </a:spcBef>
            </a:pP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солнце</dc:creator>
  <dc:title>Слайд 1</dc:title>
  <dcterms:created xsi:type="dcterms:W3CDTF">2023-09-18T08:31:05Z</dcterms:created>
  <dcterms:modified xsi:type="dcterms:W3CDTF">2023-09-18T08:31:05Z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2023-09-18T00:00:00Z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2023-09-18T00:00:00Z</vt:filetime>
  </property>
</Properties>
</file>